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13"/>
  </p:notesMasterIdLst>
  <p:sldIdLst>
    <p:sldId id="268" r:id="rId3"/>
    <p:sldId id="314" r:id="rId4"/>
    <p:sldId id="315" r:id="rId5"/>
    <p:sldId id="267" r:id="rId6"/>
    <p:sldId id="266" r:id="rId7"/>
    <p:sldId id="259" r:id="rId8"/>
    <p:sldId id="260" r:id="rId9"/>
    <p:sldId id="316" r:id="rId10"/>
    <p:sldId id="270" r:id="rId11"/>
    <p:sldId id="271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6" r:id="rId22"/>
    <p:sldId id="337" r:id="rId23"/>
    <p:sldId id="273" r:id="rId24"/>
    <p:sldId id="392" r:id="rId25"/>
    <p:sldId id="338" r:id="rId26"/>
    <p:sldId id="339" r:id="rId27"/>
    <p:sldId id="340" r:id="rId28"/>
    <p:sldId id="264" r:id="rId29"/>
    <p:sldId id="330" r:id="rId30"/>
    <p:sldId id="331" r:id="rId31"/>
    <p:sldId id="380" r:id="rId32"/>
    <p:sldId id="381" r:id="rId33"/>
    <p:sldId id="382" r:id="rId34"/>
    <p:sldId id="317" r:id="rId35"/>
    <p:sldId id="261" r:id="rId36"/>
    <p:sldId id="318" r:id="rId37"/>
    <p:sldId id="320" r:id="rId38"/>
    <p:sldId id="319" r:id="rId39"/>
    <p:sldId id="269" r:id="rId40"/>
    <p:sldId id="333" r:id="rId41"/>
    <p:sldId id="334" r:id="rId42"/>
    <p:sldId id="335" r:id="rId43"/>
    <p:sldId id="290" r:id="rId44"/>
    <p:sldId id="291" r:id="rId45"/>
    <p:sldId id="342" r:id="rId46"/>
    <p:sldId id="265" r:id="rId47"/>
    <p:sldId id="309" r:id="rId48"/>
    <p:sldId id="263" r:id="rId49"/>
    <p:sldId id="391" r:id="rId50"/>
    <p:sldId id="393" r:id="rId51"/>
    <p:sldId id="394" r:id="rId52"/>
    <p:sldId id="395" r:id="rId53"/>
    <p:sldId id="396" r:id="rId54"/>
    <p:sldId id="311" r:id="rId55"/>
    <p:sldId id="312" r:id="rId56"/>
    <p:sldId id="313" r:id="rId57"/>
    <p:sldId id="397" r:id="rId58"/>
    <p:sldId id="398" r:id="rId59"/>
    <p:sldId id="347" r:id="rId60"/>
    <p:sldId id="348" r:id="rId61"/>
    <p:sldId id="350" r:id="rId62"/>
    <p:sldId id="351" r:id="rId63"/>
    <p:sldId id="349" r:id="rId64"/>
    <p:sldId id="352" r:id="rId65"/>
    <p:sldId id="353" r:id="rId66"/>
    <p:sldId id="356" r:id="rId67"/>
    <p:sldId id="358" r:id="rId68"/>
    <p:sldId id="359" r:id="rId69"/>
    <p:sldId id="360" r:id="rId70"/>
    <p:sldId id="288" r:id="rId71"/>
    <p:sldId id="279" r:id="rId72"/>
    <p:sldId id="361" r:id="rId73"/>
    <p:sldId id="362" r:id="rId74"/>
    <p:sldId id="363" r:id="rId75"/>
    <p:sldId id="364" r:id="rId76"/>
    <p:sldId id="365" r:id="rId77"/>
    <p:sldId id="366" r:id="rId78"/>
    <p:sldId id="354" r:id="rId79"/>
    <p:sldId id="367" r:id="rId80"/>
    <p:sldId id="369" r:id="rId81"/>
    <p:sldId id="370" r:id="rId82"/>
    <p:sldId id="371" r:id="rId83"/>
    <p:sldId id="372" r:id="rId84"/>
    <p:sldId id="373" r:id="rId85"/>
    <p:sldId id="374" r:id="rId86"/>
    <p:sldId id="378" r:id="rId87"/>
    <p:sldId id="375" r:id="rId88"/>
    <p:sldId id="376" r:id="rId89"/>
    <p:sldId id="292" r:id="rId90"/>
    <p:sldId id="293" r:id="rId91"/>
    <p:sldId id="294" r:id="rId92"/>
    <p:sldId id="295" r:id="rId93"/>
    <p:sldId id="296" r:id="rId94"/>
    <p:sldId id="297" r:id="rId95"/>
    <p:sldId id="298" r:id="rId96"/>
    <p:sldId id="299" r:id="rId97"/>
    <p:sldId id="379" r:id="rId98"/>
    <p:sldId id="385" r:id="rId99"/>
    <p:sldId id="386" r:id="rId100"/>
    <p:sldId id="387" r:id="rId101"/>
    <p:sldId id="383" r:id="rId102"/>
    <p:sldId id="300" r:id="rId103"/>
    <p:sldId id="301" r:id="rId104"/>
    <p:sldId id="302" r:id="rId105"/>
    <p:sldId id="303" r:id="rId106"/>
    <p:sldId id="304" r:id="rId107"/>
    <p:sldId id="305" r:id="rId108"/>
    <p:sldId id="306" r:id="rId109"/>
    <p:sldId id="388" r:id="rId110"/>
    <p:sldId id="390" r:id="rId111"/>
    <p:sldId id="389" r:id="rId112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>
        <p:scale>
          <a:sx n="75" d="100"/>
          <a:sy n="75" d="100"/>
        </p:scale>
        <p:origin x="-918" y="-6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 smtClean="0"/>
          </a:p>
        </p:txBody>
      </p:sp>
    </p:spTree>
    <p:extLst>
      <p:ext uri="{BB962C8B-B14F-4D97-AF65-F5344CB8AC3E}">
        <p14:creationId xmlns:p14="http://schemas.microsoft.com/office/powerpoint/2010/main" val="356799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fld id="{C538CAC2-AA1A-42D2-BF25-19BFE9CA5BE7}" type="slidenum">
              <a:rPr lang="sl-SI">
                <a:ea typeface="DejaVu Sans" pitchFamily="34" charset="2"/>
                <a:cs typeface="DejaVu Sans" pitchFamily="34" charset="2"/>
              </a:rPr>
              <a:pPr/>
              <a:t>46</a:t>
            </a:fld>
            <a:endParaRPr lang="sl-SI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fld id="{B9FB706E-4F89-4B55-86FF-49423489529D}" type="slidenum">
              <a:rPr lang="sl-SI">
                <a:ea typeface="DejaVu Sans" pitchFamily="34" charset="2"/>
                <a:cs typeface="DejaVu Sans" pitchFamily="34" charset="2"/>
              </a:rPr>
              <a:pPr/>
              <a:t>53</a:t>
            </a:fld>
            <a:endParaRPr lang="sl-SI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BEDC-8687-47A4-B4B6-C40B74B0BB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007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66E6-79D0-4596-BF31-CF06C5943E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94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25450"/>
            <a:ext cx="20558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9E39C-AA6C-4C12-AEE1-B6FBAB665CF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  <a:defRPr/>
              </a:pPr>
              <a:endParaRPr lang="sl-SI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ClrTx/>
                  <a:buSzTx/>
                  <a:buFontTx/>
                  <a:buNone/>
                  <a:defRPr/>
                </a:pPr>
                <a:endParaRPr lang="sl-SI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86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sl-SI"/>
              <a:t>Click to edit Master title style</a:t>
            </a:r>
          </a:p>
        </p:txBody>
      </p:sp>
      <p:sp>
        <p:nvSpPr>
          <p:cNvPr id="286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sl-SI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289E-B960-424D-B5E7-A3D18FF1112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03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9562-762E-4E2D-AD81-20E4222CB4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37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6F64-A511-4A8F-817D-4127004D50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9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3E61-82A9-4F08-85AA-B840BB5144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32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D956-073E-4F9A-931D-6CC286867C1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7253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2990-3715-4E09-B4D6-7172E4D0FEA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735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0B869-6796-4BF0-997B-9872316749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294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4926-0FF2-4C40-BA62-F5A00362BE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630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B3D57-D624-459C-8510-B15D00E451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1418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B910-1D65-4156-AA3F-5B9C5109B6F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4311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A6F0-164B-43E7-9A95-0DA1F9CBD2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779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2231-12E4-4177-A387-AF6596262A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715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DB41-3A50-4E1A-88B1-8B713DBB0C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88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C960-5ECF-4876-A4BE-3CD901BC2F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22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8600" cy="388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A724-144F-4886-AC9A-4686153E612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31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C176-EA40-44DC-8365-33C004EAC1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5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6247-ACBD-41D0-81C9-D9E0D5AE7F7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194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06C6-D50A-41AD-9954-87F8F230314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043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F76A-E375-40E9-9C40-444E65ED96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49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275B2-9D3A-42E4-B7FD-619DE6EBB6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3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6"/>
            </a:xfrm>
            <a:prstGeom prst="rect">
              <a:avLst/>
            </a:prstGeom>
            <a:solidFill>
              <a:srgbClr val="0000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l-SI"/>
            </a:p>
          </p:txBody>
        </p:sp>
        <p:grpSp>
          <p:nvGrpSpPr>
            <p:cNvPr id="10250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9999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l-SI"/>
              </a:p>
            </p:txBody>
          </p:sp>
        </p:grpSp>
      </p:grpSp>
      <p:sp>
        <p:nvSpPr>
          <p:cNvPr id="102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2280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</a:t>
            </a:r>
          </a:p>
        </p:txBody>
      </p:sp>
      <p:sp>
        <p:nvSpPr>
          <p:cNvPr id="1024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801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4"/>
            <a:r>
              <a:rPr lang="en-GB" smtClean="0"/>
              <a:t>Deveta raven orisa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57200" y="6245225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124200" y="62452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4B281774-5424-4FFA-A3A5-AA773A1352C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pitchFamily="34" charset="2"/>
          <a:cs typeface="DejaVu Sans" pitchFamily="34" charset="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4DB8B1A-9C9C-46DE-AC4C-5661576E16E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ClrTx/>
                <a:buSzTx/>
                <a:buFontTx/>
                <a:buNone/>
                <a:defRPr/>
              </a:pPr>
              <a:endParaRPr lang="sl-SI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>
                <a:solidFill>
                  <a:schemeClr val="hlink"/>
                </a:solidFill>
              </a:endParaRP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>
                <a:solidFill>
                  <a:schemeClr val="hlink"/>
                </a:solidFill>
              </a:endParaRP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>
                <a:solidFill>
                  <a:schemeClr val="accent2"/>
                </a:solidFill>
              </a:endParaRP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>
                <a:solidFill>
                  <a:schemeClr val="hlink"/>
                </a:solidFill>
              </a:endParaRP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>
                <a:solidFill>
                  <a:schemeClr val="accent2"/>
                </a:solidFill>
              </a:endParaRP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ClrTx/>
                <a:buSzTx/>
                <a:buFontTx/>
                <a:buNone/>
                <a:defRPr/>
              </a:pPr>
              <a:endParaRPr lang="sl-SI">
                <a:solidFill>
                  <a:schemeClr val="accent2"/>
                </a:solidFill>
              </a:endParaRPr>
            </a:p>
          </p:txBody>
        </p:sp>
      </p:grpSp>
      <p:sp>
        <p:nvSpPr>
          <p:cNvPr id="1126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127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Linear_congruential_generator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stat.stanford.edu/~olshen/manuscripts/selenite/node6.html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1.docx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w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67744" y="2348880"/>
            <a:ext cx="6480720" cy="1656184"/>
          </a:xfrm>
        </p:spPr>
        <p:txBody>
          <a:bodyPr/>
          <a:lstStyle/>
          <a:p>
            <a:pPr algn="ctr"/>
            <a:r>
              <a:rPr lang="sl-SI" sz="5400" dirty="0" smtClean="0">
                <a:solidFill>
                  <a:srgbClr val="FFFFFF"/>
                </a:solidFill>
              </a:rPr>
              <a:t>Uporaba simulacij	 v statistiki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91880" y="4581128"/>
            <a:ext cx="5472608" cy="1752600"/>
          </a:xfrm>
        </p:spPr>
        <p:txBody>
          <a:bodyPr/>
          <a:lstStyle/>
          <a:p>
            <a:r>
              <a:rPr lang="sl-SI" dirty="0" smtClean="0"/>
              <a:t>doc. dr. Aleš Žiberna</a:t>
            </a:r>
          </a:p>
          <a:p>
            <a:r>
              <a:rPr lang="sl-SI" dirty="0" smtClean="0"/>
              <a:t>Fakulteta </a:t>
            </a:r>
            <a:r>
              <a:rPr lang="sl-SI" i="1" dirty="0" smtClean="0"/>
              <a:t>za družbene vede</a:t>
            </a:r>
            <a:endParaRPr lang="sl-SI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528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mtClean="0"/>
              <a:t>Generatorji slučajnih števil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3887788"/>
          </a:xfrm>
          <a:noFill/>
        </p:spPr>
        <p:txBody>
          <a:bodyPr lIns="90000" tIns="46800" rIns="90000" bIns="46800"/>
          <a:lstStyle/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Osnovni generatorji slučajnih števil generirajo števila iz enakomerne porazdelitve na intervalu [0, 1]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Slučajna števila iz drugih porazdelitev dobimo potem iz njih (npr. s pomočjo inverzne porazdelitvene funkcije)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Realni primer: ERGM in </a:t>
            </a:r>
            <a:r>
              <a:rPr lang="sl-SI" dirty="0" smtClean="0"/>
              <a:t>„</a:t>
            </a:r>
            <a:r>
              <a:rPr lang="sl-SI" dirty="0" err="1" smtClean="0"/>
              <a:t>dynamic</a:t>
            </a:r>
            <a:r>
              <a:rPr lang="sl-SI" dirty="0" smtClean="0"/>
              <a:t> </a:t>
            </a:r>
            <a:r>
              <a:rPr lang="sl-SI" dirty="0" err="1"/>
              <a:t>actor</a:t>
            </a:r>
            <a:r>
              <a:rPr lang="sl-SI" dirty="0"/>
              <a:t>-</a:t>
            </a:r>
            <a:r>
              <a:rPr lang="sl-SI" dirty="0" err="1"/>
              <a:t>oriented</a:t>
            </a:r>
            <a:r>
              <a:rPr lang="sl-SI" dirty="0"/>
              <a:t> </a:t>
            </a:r>
            <a:r>
              <a:rPr lang="sl-SI" dirty="0" smtClean="0"/>
              <a:t>model“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„Regresijski“ modeli za omrežja, kjer so glavna odvisna spremenljivka omrežje (povezave)</a:t>
            </a:r>
          </a:p>
          <a:p>
            <a:r>
              <a:rPr lang="sl-SI" dirty="0" smtClean="0"/>
              <a:t>S simulacijami se preverja, kako verjetno so neke statistike (ki niso del modela) iz vzorca pod predpostavko, da je model pravilen.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03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1828800"/>
            <a:ext cx="6227762" cy="2209800"/>
          </a:xfrm>
        </p:spPr>
        <p:txBody>
          <a:bodyPr/>
          <a:lstStyle/>
          <a:p>
            <a:pPr eaLnBrk="1" hangingPunct="1"/>
            <a:r>
              <a:rPr lang="sl-SI" sz="3600" dirty="0" smtClean="0"/>
              <a:t>Uporaba simulacij za računanje intervalov zaupanja – </a:t>
            </a:r>
            <a:r>
              <a:rPr lang="sl-SI" sz="3600" dirty="0" err="1" smtClean="0"/>
              <a:t>Monte</a:t>
            </a:r>
            <a:r>
              <a:rPr lang="sl-SI" sz="3600" dirty="0" smtClean="0"/>
              <a:t> </a:t>
            </a:r>
            <a:r>
              <a:rPr lang="sl-SI" sz="3600" dirty="0" err="1" smtClean="0"/>
              <a:t>Carlo</a:t>
            </a:r>
            <a:endParaRPr lang="sl-SI" sz="36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sl-SI" dirty="0"/>
              <a:t>Uporaba simulacij v statistiki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819275"/>
          </a:xfrm>
        </p:spPr>
        <p:txBody>
          <a:bodyPr/>
          <a:lstStyle/>
          <a:p>
            <a:pPr eaLnBrk="1" hangingPunct="1"/>
            <a:r>
              <a:rPr lang="sl-SI" sz="4000" smtClean="0"/>
              <a:t>Predpostavke/pogoji za uporabo simulacij za računanje intervalov zaupanja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20938"/>
            <a:ext cx="8507413" cy="4294187"/>
          </a:xfrm>
        </p:spPr>
        <p:txBody>
          <a:bodyPr/>
          <a:lstStyle/>
          <a:p>
            <a:pPr eaLnBrk="1" hangingPunct="1"/>
            <a:r>
              <a:rPr lang="sl-SI" sz="2800" smtClean="0"/>
              <a:t>Imamo točno specificiran model razen parametra/ov, ki ga/jih ocenjujemo (kot pri preizkušanju domnev)</a:t>
            </a:r>
          </a:p>
          <a:p>
            <a:pPr eaLnBrk="1" hangingPunct="1"/>
            <a:r>
              <a:rPr lang="sl-SI" sz="2800" smtClean="0"/>
              <a:t>Lahko predpostavimo, da se ocene parametrov okoli prave vrednosti porazdeljujejo približno tako kot okoli ocenjenih vrednosti, če predpostavimo, da so lete prave vrednosti.</a:t>
            </a:r>
          </a:p>
          <a:p>
            <a:pPr eaLnBrk="1" hangingPunct="1"/>
            <a:r>
              <a:rPr lang="sl-SI" sz="2800" smtClean="0"/>
              <a:t>Ocene iz simulacij </a:t>
            </a:r>
            <a:r>
              <a:rPr lang="sl-SI" sz="2800" smtClean="0">
                <a:solidFill>
                  <a:schemeClr val="bg1"/>
                </a:solidFill>
              </a:rPr>
              <a:t>_</a:t>
            </a:r>
            <a:r>
              <a:rPr lang="sl-SI" sz="2800" smtClean="0"/>
              <a:t> se porazdeljujejo okoli ocene iz vzorca  </a:t>
            </a:r>
            <a:r>
              <a:rPr lang="sl-SI" sz="2800" smtClean="0">
                <a:solidFill>
                  <a:schemeClr val="bg1"/>
                </a:solidFill>
              </a:rPr>
              <a:t>_</a:t>
            </a:r>
            <a:r>
              <a:rPr lang="sl-SI" sz="2800" smtClean="0"/>
              <a:t>tako kot</a:t>
            </a:r>
            <a:r>
              <a:rPr lang="sl-SI" sz="2800" smtClean="0">
                <a:solidFill>
                  <a:schemeClr val="bg1"/>
                </a:solidFill>
              </a:rPr>
              <a:t>_  </a:t>
            </a:r>
            <a:r>
              <a:rPr lang="sl-SI" sz="2800" smtClean="0"/>
              <a:t>okoli prave vrednosti     .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3825875" y="5661025"/>
          <a:ext cx="3143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Equation" r:id="rId3" imgW="177480" imgH="203040" progId="Equation.3">
                  <p:embed/>
                </p:oleObj>
              </mc:Choice>
              <mc:Fallback>
                <p:oleObj name="Equation" r:id="rId3" imgW="1774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5661025"/>
                        <a:ext cx="3143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1"/>
          <p:cNvGraphicFramePr>
            <a:graphicFrameLocks noChangeAspect="1"/>
          </p:cNvGraphicFramePr>
          <p:nvPr/>
        </p:nvGraphicFramePr>
        <p:xfrm>
          <a:off x="4067175" y="6092825"/>
          <a:ext cx="2111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Equation" r:id="rId5" imgW="126720" imgH="215640" progId="Equation.3">
                  <p:embed/>
                </p:oleObj>
              </mc:Choice>
              <mc:Fallback>
                <p:oleObj name="Equation" r:id="rId5" imgW="1267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092825"/>
                        <a:ext cx="2111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2"/>
          <p:cNvGraphicFramePr>
            <a:graphicFrameLocks noChangeAspect="1"/>
          </p:cNvGraphicFramePr>
          <p:nvPr/>
        </p:nvGraphicFramePr>
        <p:xfrm>
          <a:off x="7667625" y="6092825"/>
          <a:ext cx="2524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6092825"/>
                        <a:ext cx="25241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2339975" y="6092825"/>
          <a:ext cx="2111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" name="Equation" r:id="rId9" imgW="126720" imgH="215640" progId="Equation.3">
                  <p:embed/>
                </p:oleObj>
              </mc:Choice>
              <mc:Fallback>
                <p:oleObj name="Equation" r:id="rId9" imgW="1267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6092825"/>
                        <a:ext cx="2111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Postopek simulacij za računanje intervalov zaupanja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58175" cy="4733925"/>
          </a:xfrm>
        </p:spPr>
        <p:txBody>
          <a:bodyPr/>
          <a:lstStyle/>
          <a:p>
            <a:pPr eaLnBrk="1" hangingPunct="1"/>
            <a:r>
              <a:rPr lang="sl-SI" sz="2800" smtClean="0"/>
              <a:t>Predpostavimo porazdelitev/model</a:t>
            </a:r>
          </a:p>
          <a:p>
            <a:pPr eaLnBrk="1" hangingPunct="1"/>
            <a:r>
              <a:rPr lang="sl-SI" sz="2800" smtClean="0"/>
              <a:t>Mnogokrat generiramo podatke iz predpostavljene porazdelitve/modela na podlagi vzorčne/nih ocen/e parametra/ov porazdelitve/modela</a:t>
            </a:r>
          </a:p>
          <a:p>
            <a:pPr eaLnBrk="1" hangingPunct="1"/>
            <a:r>
              <a:rPr lang="sl-SI" sz="2800" smtClean="0"/>
              <a:t>Vsakič izračunamo oceno/e parametra/ov </a:t>
            </a:r>
            <a:r>
              <a:rPr lang="sl-SI" sz="2800" smtClean="0">
                <a:solidFill>
                  <a:schemeClr val="bg1"/>
                </a:solidFill>
              </a:rPr>
              <a:t>__</a:t>
            </a:r>
            <a:r>
              <a:rPr lang="sl-SI" sz="2800" smtClean="0"/>
              <a:t>, za katere računamo interval/e zaupanja. </a:t>
            </a:r>
          </a:p>
          <a:p>
            <a:pPr eaLnBrk="1" hangingPunct="1"/>
            <a:r>
              <a:rPr lang="sl-SI" sz="2800" smtClean="0"/>
              <a:t>Določimo meje intervala, kjer se nahaja (1- </a:t>
            </a:r>
            <a:r>
              <a:rPr lang="el-GR" sz="2800" i="1" smtClean="0">
                <a:cs typeface="Arial" charset="0"/>
              </a:rPr>
              <a:t>α</a:t>
            </a:r>
            <a:r>
              <a:rPr lang="sl-SI" sz="2800" smtClean="0">
                <a:cs typeface="Arial" charset="0"/>
              </a:rPr>
              <a:t>) vseh vzorčnih ocen. Z</a:t>
            </a:r>
            <a:r>
              <a:rPr lang="sl-SI" sz="2800" smtClean="0"/>
              <a:t> </a:t>
            </a:r>
            <a:r>
              <a:rPr lang="sl-SI" sz="2800" i="1" smtClean="0"/>
              <a:t>L</a:t>
            </a:r>
            <a:r>
              <a:rPr lang="sl-SI" sz="2800" smtClean="0"/>
              <a:t> označimo spodnjo mejo z </a:t>
            </a:r>
            <a:r>
              <a:rPr lang="sl-SI" sz="2800" i="1" smtClean="0"/>
              <a:t>U</a:t>
            </a:r>
            <a:r>
              <a:rPr lang="sl-SI" sz="2800" smtClean="0"/>
              <a:t> pa zgornjo mejo intervala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24750" y="4314825"/>
          <a:ext cx="40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" imgW="203040" imgH="241200" progId="Equation.3">
                  <p:embed/>
                </p:oleObj>
              </mc:Choice>
              <mc:Fallback>
                <p:oleObj name="Equation" r:id="rId3" imgW="2030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314825"/>
                        <a:ext cx="406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Postopek simulacij za računanje intervalov zaupanja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58175" cy="4733925"/>
          </a:xfrm>
        </p:spPr>
        <p:txBody>
          <a:bodyPr/>
          <a:lstStyle/>
          <a:p>
            <a:pPr eaLnBrk="1" hangingPunct="1"/>
            <a:r>
              <a:rPr lang="sl-SI" smtClean="0"/>
              <a:t>“Naivni” intervali:</a:t>
            </a:r>
          </a:p>
          <a:p>
            <a:pPr lvl="1" eaLnBrk="1" hangingPunct="1"/>
            <a:r>
              <a:rPr lang="sl-SI" smtClean="0"/>
              <a:t>Predpostavka: Porazdelitev razlike med oceno parametra in parametrom simetrična okoli 0.</a:t>
            </a:r>
          </a:p>
          <a:p>
            <a:pPr lvl="1" eaLnBrk="1" hangingPunct="1"/>
            <a:r>
              <a:rPr lang="sl-SI" smtClean="0"/>
              <a:t>Izračun:</a:t>
            </a:r>
          </a:p>
          <a:p>
            <a:pPr lvl="1" eaLnBrk="1" hangingPunct="1"/>
            <a:endParaRPr lang="sl-SI" smtClean="0"/>
          </a:p>
          <a:p>
            <a:pPr lvl="1" eaLnBrk="1" hangingPunct="1"/>
            <a:r>
              <a:rPr lang="sl-SI" smtClean="0"/>
              <a:t>Prednost: Vedno dajejo vrednosti, ki so možne vrednosti parametra (npr. pri deležu bodo vedno med 0 in 1)</a:t>
            </a: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2700338" y="3644900"/>
          <a:ext cx="36004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3" imgW="1257120" imgH="215640" progId="Equation.3">
                  <p:embed/>
                </p:oleObj>
              </mc:Choice>
              <mc:Fallback>
                <p:oleObj name="Equation" r:id="rId3" imgW="125712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644900"/>
                        <a:ext cx="36004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1371600"/>
          </a:xfrm>
        </p:spPr>
        <p:txBody>
          <a:bodyPr/>
          <a:lstStyle/>
          <a:p>
            <a:pPr eaLnBrk="1" hangingPunct="1"/>
            <a:r>
              <a:rPr lang="sl-SI" sz="4000" smtClean="0"/>
              <a:t>Postopek simulacij za računanje intervalov zaupanja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8642350" cy="5014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Interval za “lokacijske” parametre: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Predpostavka: Prameter, za katerega ocenjujemo interval zaupanja je pramatere “lokacije”. Če vsem vrednostim spremenljivke prištejemo </a:t>
            </a:r>
            <a:r>
              <a:rPr lang="sl-SI" i="1" smtClean="0"/>
              <a:t>a</a:t>
            </a:r>
            <a:r>
              <a:rPr lang="sl-SI" smtClean="0"/>
              <a:t>, je nova vrednost parametra </a:t>
            </a:r>
            <a:r>
              <a:rPr lang="el-GR" i="1" smtClean="0">
                <a:cs typeface="Arial" charset="0"/>
              </a:rPr>
              <a:t>θ</a:t>
            </a:r>
            <a:r>
              <a:rPr lang="sl-SI" i="1" smtClean="0">
                <a:cs typeface="Arial" charset="0"/>
              </a:rPr>
              <a:t> + a</a:t>
            </a:r>
            <a:r>
              <a:rPr lang="sl-SI" i="1" smtClean="0"/>
              <a:t>.</a:t>
            </a:r>
            <a:endParaRPr lang="sl-SI" smtClean="0"/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Izračun:</a:t>
            </a:r>
          </a:p>
          <a:p>
            <a:pPr lvl="1" eaLnBrk="1" hangingPunct="1">
              <a:lnSpc>
                <a:spcPct val="90000"/>
              </a:lnSpc>
            </a:pPr>
            <a:endParaRPr lang="sl-SI" smtClean="0"/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Slabost: Če predpostavka ni izpolnjena, lahko dobimo ne samo nepravilne, ampak tudi nesmiselne intervale (npr. za delež take, ki niso med 0 in 1)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2484438" y="4005263"/>
          <a:ext cx="48244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3" imgW="1803240" imgH="241200" progId="Equation.3">
                  <p:embed/>
                </p:oleObj>
              </mc:Choice>
              <mc:Fallback>
                <p:oleObj name="Equation" r:id="rId3" imgW="18032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005263"/>
                        <a:ext cx="48244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1371600"/>
          </a:xfrm>
        </p:spPr>
        <p:txBody>
          <a:bodyPr/>
          <a:lstStyle/>
          <a:p>
            <a:pPr eaLnBrk="1" hangingPunct="1"/>
            <a:r>
              <a:rPr lang="sl-SI" sz="4000" smtClean="0"/>
              <a:t>Postopek simulacij za računanje intervalov zaupanja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3088"/>
            <a:ext cx="8642350" cy="482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Interval za parametre “merila” (ang. scale):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Predpostavka: Prameter, za katerega ocenjujemo interval zaupanja je pramatere “merila”. Če vse vrednostim spremenljivke pomnožimo z </a:t>
            </a:r>
            <a:r>
              <a:rPr lang="sl-SI" i="1" smtClean="0"/>
              <a:t>a</a:t>
            </a:r>
            <a:r>
              <a:rPr lang="sl-SI" smtClean="0"/>
              <a:t>, je nova vrednost parametra g(</a:t>
            </a:r>
            <a:r>
              <a:rPr lang="sl-SI" i="1" smtClean="0"/>
              <a:t>a)</a:t>
            </a:r>
            <a:r>
              <a:rPr lang="el-GR" i="1" smtClean="0">
                <a:cs typeface="Arial" charset="0"/>
              </a:rPr>
              <a:t>θ</a:t>
            </a:r>
            <a:r>
              <a:rPr lang="sl-SI" smtClean="0">
                <a:cs typeface="Arial" charset="0"/>
              </a:rPr>
              <a:t>, kjer je funkcija </a:t>
            </a:r>
            <a:r>
              <a:rPr lang="sl-SI" i="1" smtClean="0">
                <a:cs typeface="Arial" charset="0"/>
              </a:rPr>
              <a:t>g</a:t>
            </a:r>
            <a:r>
              <a:rPr lang="sl-SI" smtClean="0">
                <a:cs typeface="Arial" charset="0"/>
              </a:rPr>
              <a:t> odvisna le od tipa parametra (varianca, …) </a:t>
            </a:r>
            <a:endParaRPr lang="sl-SI" smtClean="0"/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Izračun:</a:t>
            </a:r>
          </a:p>
          <a:p>
            <a:pPr lvl="1" eaLnBrk="1" hangingPunct="1">
              <a:lnSpc>
                <a:spcPct val="90000"/>
              </a:lnSpc>
            </a:pPr>
            <a:endParaRPr lang="sl-SI" smtClean="0"/>
          </a:p>
          <a:p>
            <a:pPr lvl="1" eaLnBrk="1" hangingPunct="1">
              <a:lnSpc>
                <a:spcPct val="90000"/>
              </a:lnSpc>
            </a:pPr>
            <a:r>
              <a:rPr lang="sl-SI" smtClean="0"/>
              <a:t>Slabost: Če predpostavka ni izpolnjena, lahko dobimo nepravilne intervale.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411413" y="4887913"/>
          <a:ext cx="44640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3" imgW="1714320" imgH="241200" progId="Equation.3">
                  <p:embed/>
                </p:oleObj>
              </mc:Choice>
              <mc:Fallback>
                <p:oleObj name="Equation" r:id="rId3" imgW="17143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887913"/>
                        <a:ext cx="44640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sl-SI" smtClean="0"/>
              <a:t>Alternativni postopek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4463"/>
            <a:ext cx="8785225" cy="5327650"/>
          </a:xfrm>
        </p:spPr>
        <p:txBody>
          <a:bodyPr/>
          <a:lstStyle/>
          <a:p>
            <a:pPr eaLnBrk="1" hangingPunct="1"/>
            <a:r>
              <a:rPr lang="sl-SI" sz="2800" smtClean="0"/>
              <a:t>Včasih lahko predpostavljamo, da se neka vzorčna ocena porazdeljuje po neki porazdelitvi (običajno normalni, t), a nimamo formule za izračun standardnih napak. </a:t>
            </a:r>
          </a:p>
          <a:p>
            <a:pPr eaLnBrk="1" hangingPunct="1"/>
            <a:r>
              <a:rPr lang="sl-SI" sz="2800" smtClean="0"/>
              <a:t>V tem primeru lahko uporabimo simulirane vzorčne ocene le za izračun standardih napak in nato uporabimo “standardne” metode za izračun intervalov zaupanja.</a:t>
            </a:r>
          </a:p>
          <a:p>
            <a:pPr eaLnBrk="1" hangingPunct="1"/>
            <a:r>
              <a:rPr lang="sl-SI" sz="2800" smtClean="0"/>
              <a:t>Prednost tega postopka je, da (če je predpostavka pravilna) omogoča večjo natančnost, predvsem ob manjšem številu ponovitev simulacij.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7624"/>
          </a:xfrm>
        </p:spPr>
        <p:txBody>
          <a:bodyPr/>
          <a:lstStyle/>
          <a:p>
            <a:r>
              <a:rPr lang="sl-SI" dirty="0" smtClean="0"/>
              <a:t>Primer: Interval zaupanja za mediano delovanja žarnic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4248472"/>
              </a:xfrm>
            </p:spPr>
            <p:txBody>
              <a:bodyPr/>
              <a:lstStyle/>
              <a:p>
                <a:r>
                  <a:rPr lang="sl-SI" dirty="0" smtClean="0"/>
                  <a:t>Na škatlici žarnic piše, da je življenjska doba žarnice 10.000</a:t>
                </a:r>
              </a:p>
              <a:p>
                <a:r>
                  <a:rPr lang="sl-SI" dirty="0" smtClean="0"/>
                  <a:t>Kupili smo 10 žarnic in časi delovanja so: </a:t>
                </a:r>
              </a:p>
              <a:p>
                <a:pPr marL="0" indent="0">
                  <a:buNone/>
                </a:pPr>
                <a:r>
                  <a:rPr lang="sl-SI" dirty="0"/>
                  <a:t>228, 448, 1327, 2400, 2487, 5813, 11292, 11586, 24352, </a:t>
                </a:r>
                <a:r>
                  <a:rPr lang="sl-SI" dirty="0" smtClean="0"/>
                  <a:t>26248</a:t>
                </a:r>
              </a:p>
              <a:p>
                <a:r>
                  <a:rPr lang="sl-SI" dirty="0"/>
                  <a:t>Če predpostavimo eksponentno </a:t>
                </a:r>
                <a:r>
                  <a:rPr lang="sl-SI" dirty="0" smtClean="0"/>
                  <a:t>porazdelitev, lahko ocenimo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sl-SI" dirty="0" smtClean="0"/>
                  <a:t> na več načinov: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𝜆</m:t>
                    </m:r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4248472"/>
              </a:xfrm>
              <a:blipFill rotWithShape="1">
                <a:blip r:embed="rId2"/>
                <a:stretch>
                  <a:fillRect l="-1852" t="-1865" b="-559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2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7624"/>
          </a:xfrm>
        </p:spPr>
        <p:txBody>
          <a:bodyPr/>
          <a:lstStyle/>
          <a:p>
            <a:r>
              <a:rPr lang="sl-SI" dirty="0" smtClean="0"/>
              <a:t>Primer: </a:t>
            </a:r>
            <a:r>
              <a:rPr lang="sl-SI" dirty="0"/>
              <a:t>Interval zaupanja za mediano delovanja žarnic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4248472"/>
              </a:xfrm>
            </p:spPr>
            <p:txBody>
              <a:bodyPr/>
              <a:lstStyle/>
              <a:p>
                <a:r>
                  <a:rPr lang="sl-SI" dirty="0" smtClean="0"/>
                  <a:t>Če </a:t>
                </a:r>
                <a:r>
                  <a:rPr lang="sl-SI" dirty="0"/>
                  <a:t>predpostavimo eksponentno </a:t>
                </a:r>
                <a:r>
                  <a:rPr lang="sl-SI" dirty="0" smtClean="0"/>
                  <a:t>porazdelitev, lahko ocenimo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sl-SI" dirty="0" smtClean="0"/>
                  <a:t> na več načinov: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sl-SI" sz="3200" i="1">
                        <a:latin typeface="Cambria Math"/>
                      </a:rPr>
                      <m:t>𝜆</m:t>
                    </m:r>
                    <m:r>
                      <a:rPr lang="sl-SI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sl-SI" sz="32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l-SI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sl-SI" sz="3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sl-SI" sz="32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sl-SI" sz="3200"/>
                      <m:t>0.0001160349</m:t>
                    </m:r>
                  </m:oMath>
                </a14:m>
                <a:endParaRPr lang="sl-SI" sz="3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sl-SI" sz="3200" i="1">
                        <a:latin typeface="Cambria Math"/>
                      </a:rPr>
                      <m:t>𝜆</m:t>
                    </m:r>
                    <m:r>
                      <a:rPr lang="sl-SI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𝑠𝑑</m:t>
                        </m:r>
                        <m:r>
                          <a:rPr lang="sl-SI" sz="3200" b="0" i="1" smtClean="0">
                            <a:latin typeface="Cambria Math"/>
                          </a:rPr>
                          <m:t>(</m:t>
                        </m:r>
                        <m:r>
                          <a:rPr lang="sl-SI" sz="3200" b="0" i="1" smtClean="0">
                            <a:latin typeface="Cambria Math"/>
                          </a:rPr>
                          <m:t>𝑥</m:t>
                        </m:r>
                        <m:r>
                          <a:rPr lang="sl-SI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sl-SI" sz="32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sl-SI" sz="32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sl-SI" sz="3200"/>
                      <m:t>0.0001029746</m:t>
                    </m:r>
                  </m:oMath>
                </a14:m>
                <a:endParaRPr lang="sl-SI" sz="3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sl-SI" sz="3200" i="1">
                        <a:latin typeface="Cambria Math"/>
                      </a:rPr>
                      <m:t>𝜆</m:t>
                    </m:r>
                    <m:r>
                      <a:rPr lang="sl-SI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sz="3200" b="0" i="1" smtClean="0">
                            <a:latin typeface="Cambria Math"/>
                          </a:rPr>
                          <m:t>𝑀𝑒</m:t>
                        </m:r>
                        <m:r>
                          <a:rPr lang="sl-SI" sz="3200" i="1">
                            <a:latin typeface="Cambria Math"/>
                          </a:rPr>
                          <m:t>(</m:t>
                        </m:r>
                        <m:r>
                          <a:rPr lang="sl-SI" sz="3200" i="1">
                            <a:latin typeface="Cambria Math"/>
                          </a:rPr>
                          <m:t>𝑥</m:t>
                        </m:r>
                        <m:r>
                          <a:rPr lang="sl-SI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sl-SI" sz="3200" i="1"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sl-SI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32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l-SI" sz="3200" b="0" i="1" smtClean="0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sl-SI" sz="32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sl-SI" sz="3200"/>
                      <m:t>0.0001670234</m:t>
                    </m:r>
                  </m:oMath>
                </a14:m>
                <a:endParaRPr lang="sl-SI" sz="3200" dirty="0" smtClean="0"/>
              </a:p>
              <a:p>
                <a:pPr lvl="1"/>
                <a:endParaRPr lang="sl-SI" sz="3200" dirty="0"/>
              </a:p>
              <a:p>
                <a:pPr lvl="1"/>
                <a:endParaRPr lang="sl-SI" sz="3200" dirty="0" smtClean="0"/>
              </a:p>
              <a:p>
                <a:pPr lvl="1"/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4248472"/>
              </a:xfrm>
              <a:blipFill rotWithShape="1">
                <a:blip r:embed="rId2"/>
                <a:stretch>
                  <a:fillRect l="-963" t="-186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0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Slab generator slučajnih števil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Eden prvih: </a:t>
            </a:r>
            <a:r>
              <a:rPr lang="sl-SI" dirty="0" smtClean="0"/>
              <a:t>Neumann-</a:t>
            </a:r>
            <a:r>
              <a:rPr lang="sl-SI" dirty="0" err="1" smtClean="0"/>
              <a:t>ova</a:t>
            </a:r>
            <a:r>
              <a:rPr lang="sl-SI" dirty="0" smtClean="0"/>
              <a:t> metoda srednjega kvadrata</a:t>
            </a:r>
          </a:p>
          <a:p>
            <a:r>
              <a:rPr lang="sl-SI" dirty="0" smtClean="0"/>
              <a:t>Cilj: Želimo zaporedje 4-mestnih slučajnih števil</a:t>
            </a:r>
          </a:p>
          <a:p>
            <a:r>
              <a:rPr lang="sl-SI" dirty="0" smtClean="0"/>
              <a:t>Mehanizem:</a:t>
            </a:r>
          </a:p>
          <a:p>
            <a:r>
              <a:rPr lang="sl-SI" dirty="0" smtClean="0"/>
              <a:t>Vzemi 4-mesto številko, jo kvadriraj, vzemi „srednje 4 številke“.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95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Primer: Interval zaupanja za mediano delovanja žarnic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672103"/>
              </p:ext>
            </p:extLst>
          </p:nvPr>
        </p:nvGraphicFramePr>
        <p:xfrm>
          <a:off x="457200" y="1981200"/>
          <a:ext cx="8229600" cy="287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13978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Na podlagi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Naivni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Obrnjeni</a:t>
                      </a:r>
                      <a:endParaRPr lang="sl-SI" sz="2400" dirty="0"/>
                    </a:p>
                  </a:txBody>
                  <a:tcPr/>
                </a:tc>
              </a:tr>
              <a:tr h="613978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Mediane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1514,</a:t>
                      </a:r>
                      <a:r>
                        <a:rPr lang="sl-SI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8417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-117, 6786</a:t>
                      </a:r>
                      <a:endParaRPr lang="sl-SI" sz="2400" dirty="0"/>
                    </a:p>
                  </a:txBody>
                  <a:tcPr/>
                </a:tc>
              </a:tr>
              <a:tr h="613978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Aritmetične sredine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2386, 12892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-3992, 6086</a:t>
                      </a:r>
                      <a:endParaRPr lang="sl-SI" sz="2400" dirty="0"/>
                    </a:p>
                  </a:txBody>
                  <a:tcPr/>
                </a:tc>
              </a:tr>
              <a:tr h="613978">
                <a:tc>
                  <a:txBody>
                    <a:bodyPr/>
                    <a:lstStyle/>
                    <a:p>
                      <a:r>
                        <a:rPr lang="sl-SI" sz="2400" dirty="0" smtClean="0"/>
                        <a:t>Standardnega odklona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2623,</a:t>
                      </a:r>
                      <a:r>
                        <a:rPr lang="sl-SI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14232</a:t>
                      </a:r>
                      <a:endParaRPr lang="sl-S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-5932,</a:t>
                      </a:r>
                      <a:r>
                        <a:rPr lang="sl-SI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5677</a:t>
                      </a:r>
                      <a:endParaRPr lang="sl-SI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sl-SI" dirty="0" smtClean="0"/>
              <a:t>Slab generator slučajnih števil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2616"/>
          </a:xfrm>
        </p:spPr>
        <p:txBody>
          <a:bodyPr/>
          <a:lstStyle/>
          <a:p>
            <a:r>
              <a:rPr lang="sl-SI" dirty="0" smtClean="0"/>
              <a:t>Primer:</a:t>
            </a:r>
          </a:p>
          <a:p>
            <a:r>
              <a:rPr lang="sl-SI" dirty="0" smtClean="0"/>
              <a:t>8653</a:t>
            </a:r>
            <a:r>
              <a:rPr lang="sl-SI" baseline="30000" dirty="0" smtClean="0"/>
              <a:t>2</a:t>
            </a:r>
            <a:r>
              <a:rPr lang="sl-SI" dirty="0"/>
              <a:t> = </a:t>
            </a:r>
            <a:r>
              <a:rPr lang="sl-SI" dirty="0" smtClean="0"/>
              <a:t>74</a:t>
            </a:r>
            <a:r>
              <a:rPr lang="sl-SI" dirty="0" smtClean="0">
                <a:solidFill>
                  <a:srgbClr val="FF0000"/>
                </a:solidFill>
              </a:rPr>
              <a:t>8744</a:t>
            </a:r>
            <a:r>
              <a:rPr lang="sl-SI" dirty="0" smtClean="0"/>
              <a:t>09 </a:t>
            </a:r>
            <a:r>
              <a:rPr lang="sl-SI" dirty="0" smtClean="0">
                <a:sym typeface="Wingdings" pitchFamily="2" charset="2"/>
              </a:rPr>
              <a:t> </a:t>
            </a:r>
            <a:r>
              <a:rPr lang="sl-SI" dirty="0" smtClean="0"/>
              <a:t>8744^2 = 76</a:t>
            </a:r>
            <a:r>
              <a:rPr lang="sl-SI" dirty="0" smtClean="0">
                <a:solidFill>
                  <a:srgbClr val="FF0000"/>
                </a:solidFill>
              </a:rPr>
              <a:t>4575</a:t>
            </a:r>
            <a:r>
              <a:rPr lang="sl-SI" dirty="0" smtClean="0"/>
              <a:t>36 </a:t>
            </a:r>
            <a:r>
              <a:rPr lang="sl-SI" dirty="0" smtClean="0">
                <a:sym typeface="Wingdings" pitchFamily="2" charset="2"/>
              </a:rPr>
              <a:t> …</a:t>
            </a:r>
          </a:p>
          <a:p>
            <a:r>
              <a:rPr lang="sl-SI" dirty="0" smtClean="0">
                <a:sym typeface="Wingdings" pitchFamily="2" charset="2"/>
              </a:rPr>
              <a:t>Zakaj slab? Sledi 51 števil, zgornjega zaporedja:</a:t>
            </a:r>
          </a:p>
          <a:p>
            <a:pPr marL="0" indent="0">
              <a:buNone/>
            </a:pPr>
            <a:r>
              <a:rPr lang="en-US" sz="2400" dirty="0" smtClean="0"/>
              <a:t>8653</a:t>
            </a:r>
            <a:r>
              <a:rPr lang="sl-SI" sz="2400" dirty="0" smtClean="0"/>
              <a:t> </a:t>
            </a:r>
            <a:r>
              <a:rPr lang="en-US" sz="2400" dirty="0" smtClean="0"/>
              <a:t>8744 </a:t>
            </a:r>
            <a:r>
              <a:rPr lang="en-US" sz="2400" dirty="0"/>
              <a:t>4575 9306 6016 1922 6940 1636 6764 7516 4902 296 876 7673 </a:t>
            </a:r>
            <a:r>
              <a:rPr lang="en-US" sz="2400" dirty="0" smtClean="0"/>
              <a:t>8749 </a:t>
            </a:r>
            <a:r>
              <a:rPr lang="en-US" sz="2400" dirty="0"/>
              <a:t>5450 7025 3506 2920 5264 7096 3532 4750 5625 6406 368 1354 </a:t>
            </a:r>
            <a:r>
              <a:rPr lang="en-US" sz="2400" dirty="0" smtClean="0"/>
              <a:t>8333 </a:t>
            </a:r>
            <a:r>
              <a:rPr lang="en-US" sz="2400" dirty="0"/>
              <a:t>4388 2545 4770 7529 6858 321 1030 609 3708 7492 1300 6900 6100 2100 4100 8100 6100 2100 4100 8100 6100 2100 4100</a:t>
            </a:r>
            <a:r>
              <a:rPr lang="sl-SI" sz="2400" dirty="0"/>
              <a:t> </a:t>
            </a:r>
            <a:r>
              <a:rPr lang="en-US" sz="2400" dirty="0"/>
              <a:t>8100 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50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sl-SI" dirty="0" smtClean="0"/>
              <a:t>Slab generator slučajnih števil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2616"/>
          </a:xfrm>
        </p:spPr>
        <p:txBody>
          <a:bodyPr/>
          <a:lstStyle/>
          <a:p>
            <a:r>
              <a:rPr lang="sl-SI" dirty="0" smtClean="0"/>
              <a:t>Primer:</a:t>
            </a:r>
          </a:p>
          <a:p>
            <a:r>
              <a:rPr lang="sl-SI" dirty="0" smtClean="0"/>
              <a:t>8653</a:t>
            </a:r>
            <a:r>
              <a:rPr lang="sl-SI" baseline="30000" dirty="0" smtClean="0"/>
              <a:t>2</a:t>
            </a:r>
            <a:r>
              <a:rPr lang="sl-SI" dirty="0"/>
              <a:t> = </a:t>
            </a:r>
            <a:r>
              <a:rPr lang="sl-SI" dirty="0" smtClean="0"/>
              <a:t>74</a:t>
            </a:r>
            <a:r>
              <a:rPr lang="sl-SI" dirty="0" smtClean="0">
                <a:solidFill>
                  <a:srgbClr val="FF0000"/>
                </a:solidFill>
              </a:rPr>
              <a:t>8744</a:t>
            </a:r>
            <a:r>
              <a:rPr lang="sl-SI" dirty="0" smtClean="0"/>
              <a:t>09 </a:t>
            </a:r>
            <a:r>
              <a:rPr lang="sl-SI" dirty="0" smtClean="0">
                <a:sym typeface="Wingdings" pitchFamily="2" charset="2"/>
              </a:rPr>
              <a:t> </a:t>
            </a:r>
            <a:r>
              <a:rPr lang="sl-SI" dirty="0" smtClean="0"/>
              <a:t>8744^2 = 76</a:t>
            </a:r>
            <a:r>
              <a:rPr lang="sl-SI" dirty="0" smtClean="0">
                <a:solidFill>
                  <a:srgbClr val="FF0000"/>
                </a:solidFill>
              </a:rPr>
              <a:t>4575</a:t>
            </a:r>
            <a:r>
              <a:rPr lang="sl-SI" dirty="0" smtClean="0"/>
              <a:t>36 </a:t>
            </a:r>
            <a:r>
              <a:rPr lang="sl-SI" dirty="0" smtClean="0">
                <a:sym typeface="Wingdings" pitchFamily="2" charset="2"/>
              </a:rPr>
              <a:t> …</a:t>
            </a:r>
          </a:p>
          <a:p>
            <a:r>
              <a:rPr lang="sl-SI" dirty="0" smtClean="0">
                <a:sym typeface="Wingdings" pitchFamily="2" charset="2"/>
              </a:rPr>
              <a:t>Zakaj slab? Sledi 51 števil, zgornjega zaporedja:</a:t>
            </a:r>
          </a:p>
          <a:p>
            <a:pPr marL="0" indent="0">
              <a:buNone/>
            </a:pPr>
            <a:r>
              <a:rPr lang="en-US" sz="2400" dirty="0" smtClean="0"/>
              <a:t>8653</a:t>
            </a:r>
            <a:r>
              <a:rPr lang="sl-SI" sz="2400" dirty="0" smtClean="0"/>
              <a:t> </a:t>
            </a:r>
            <a:r>
              <a:rPr lang="en-US" sz="2400" dirty="0" smtClean="0"/>
              <a:t>8744 </a:t>
            </a:r>
            <a:r>
              <a:rPr lang="en-US" sz="2400" dirty="0"/>
              <a:t>4575 9306 6016 1922 6940 1636 6764 7516 4902 296 876 7673 </a:t>
            </a:r>
            <a:r>
              <a:rPr lang="en-US" sz="2400" dirty="0" smtClean="0"/>
              <a:t>8749 </a:t>
            </a:r>
            <a:r>
              <a:rPr lang="en-US" sz="2400" dirty="0"/>
              <a:t>5450 7025 3506 2920 5264 7096 3532 4750 5625 6406 368 1354 </a:t>
            </a:r>
            <a:r>
              <a:rPr lang="en-US" sz="2400" dirty="0" smtClean="0"/>
              <a:t>8333 </a:t>
            </a:r>
            <a:r>
              <a:rPr lang="en-US" sz="2400" dirty="0"/>
              <a:t>4388 2545 4770 7529 6858 321 1030 609 3708 7492 1300 6900 </a:t>
            </a:r>
            <a:r>
              <a:rPr lang="en-US" sz="2400" b="1" dirty="0" smtClean="0">
                <a:solidFill>
                  <a:srgbClr val="FF0000"/>
                </a:solidFill>
              </a:rPr>
              <a:t>6100 </a:t>
            </a:r>
            <a:r>
              <a:rPr lang="en-US" sz="2400" b="1" dirty="0">
                <a:solidFill>
                  <a:srgbClr val="FF0000"/>
                </a:solidFill>
              </a:rPr>
              <a:t>2100 4100 8100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6100 2100 4100 8100 </a:t>
            </a:r>
            <a:r>
              <a:rPr lang="en-US" sz="2400" b="1" dirty="0">
                <a:solidFill>
                  <a:srgbClr val="FF0000"/>
                </a:solidFill>
              </a:rPr>
              <a:t>6100 2100 </a:t>
            </a:r>
            <a:r>
              <a:rPr lang="en-US" sz="2400" b="1" dirty="0" smtClean="0">
                <a:solidFill>
                  <a:srgbClr val="FF0000"/>
                </a:solidFill>
              </a:rPr>
              <a:t>4100</a:t>
            </a:r>
            <a:r>
              <a:rPr lang="sl-SI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8100 </a:t>
            </a:r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621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r>
              <a:rPr lang="sl-SI" dirty="0" smtClean="0"/>
              <a:t>Boljši – </a:t>
            </a:r>
            <a:r>
              <a:rPr lang="sl-SI" dirty="0" err="1" smtClean="0"/>
              <a:t>Multiplikativni</a:t>
            </a:r>
            <a:r>
              <a:rPr lang="sl-SI" dirty="0"/>
              <a:t> generator </a:t>
            </a:r>
            <a:r>
              <a:rPr lang="sl-SI" sz="2400" dirty="0" err="1" smtClean="0"/>
              <a:t>Lehmer</a:t>
            </a:r>
            <a:r>
              <a:rPr lang="sl-SI" sz="2400" dirty="0" smtClean="0"/>
              <a:t> (</a:t>
            </a:r>
            <a:r>
              <a:rPr lang="sl-SI" sz="2400" dirty="0"/>
              <a:t>1951)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238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𝑛</m:t>
                        </m:r>
                        <m:r>
                          <a:rPr lang="sl-SI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sl-SI" b="0" i="1" smtClean="0">
                        <a:latin typeface="Cambria Math"/>
                      </a:rPr>
                      <m:t>=</m:t>
                    </m:r>
                    <m:r>
                      <a:rPr lang="sl-SI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sl-SI" i="1">
                            <a:latin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sl-SI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mod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sl-SI" dirty="0" smtClean="0"/>
                  <a:t>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l-SI" i="1" dirty="0" smtClean="0"/>
                  <a:t> </a:t>
                </a:r>
                <a:r>
                  <a:rPr lang="sl-SI" dirty="0" smtClean="0"/>
                  <a:t>je realno število [0,1]</a:t>
                </a:r>
                <a:endParaRPr lang="sl-SI" i="1" dirty="0" smtClean="0"/>
              </a:p>
              <a:p>
                <a:r>
                  <a:rPr lang="sl-SI" dirty="0" smtClean="0"/>
                  <a:t>a je </a:t>
                </a:r>
                <a:r>
                  <a:rPr lang="sl-SI" dirty="0" err="1" smtClean="0"/>
                  <a:t>multiplikator</a:t>
                </a:r>
                <a:r>
                  <a:rPr lang="sl-SI" dirty="0" smtClean="0"/>
                  <a:t> (konstanta)</a:t>
                </a:r>
              </a:p>
              <a:p>
                <a:endParaRPr lang="sl-SI" dirty="0"/>
              </a:p>
              <a:p>
                <a:r>
                  <a:rPr lang="sl-SI" dirty="0" smtClean="0"/>
                  <a:t>Različica za končno natančnost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sl-SI" i="1">
                            <a:latin typeface="Cambria Math"/>
                          </a:rPr>
                          <m:t>𝑛</m:t>
                        </m:r>
                        <m:r>
                          <a:rPr lang="sl-SI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sl-SI" i="1">
                        <a:latin typeface="Cambria Math"/>
                      </a:rPr>
                      <m:t>=</m:t>
                    </m:r>
                    <m:r>
                      <a:rPr lang="sl-SI" i="1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sl-SI" i="1">
                            <a:latin typeface="Cambria Math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sl-SI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>
                        <a:latin typeface="Cambria Math"/>
                      </a:rPr>
                      <m:t>mod</m:t>
                    </m:r>
                    <m:r>
                      <a:rPr lang="sl-SI">
                        <a:latin typeface="Cambria Math"/>
                      </a:rPr>
                      <m:t> </m:t>
                    </m:r>
                    <m:r>
                      <a:rPr lang="sl-SI" i="1">
                        <a:latin typeface="Cambria Math"/>
                      </a:rPr>
                      <m:t>𝑚</m:t>
                    </m:r>
                  </m:oMath>
                </a14:m>
                <a:r>
                  <a:rPr lang="sl-SI" dirty="0" smtClean="0"/>
                  <a:t> </a:t>
                </a:r>
                <a:r>
                  <a:rPr lang="sl-SI" dirty="0" smtClean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sl-SI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sl-SI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sl-SI" dirty="0" smtClean="0">
                    <a:sym typeface="Wingdings" pitchFamily="2" charset="2"/>
                  </a:rPr>
                  <a:t> </a:t>
                </a:r>
                <a:endParaRPr lang="sl-SI" dirty="0"/>
              </a:p>
              <a:p>
                <a:r>
                  <a:rPr lang="sl-SI" i="1" dirty="0" smtClean="0"/>
                  <a:t>a</a:t>
                </a:r>
                <a:r>
                  <a:rPr lang="sl-SI" dirty="0" smtClean="0"/>
                  <a:t> in </a:t>
                </a:r>
                <a:r>
                  <a:rPr lang="sl-SI" i="1" dirty="0"/>
                  <a:t>m</a:t>
                </a:r>
                <a:r>
                  <a:rPr lang="sl-SI" dirty="0"/>
                  <a:t> </a:t>
                </a:r>
                <a:r>
                  <a:rPr lang="sl-SI" dirty="0" smtClean="0"/>
                  <a:t>sta konstante (cela števila)</a:t>
                </a:r>
              </a:p>
              <a:p>
                <a:r>
                  <a:rPr lang="sl-SI" dirty="0" smtClean="0"/>
                  <a:t>Največja perioda je m – 1</a:t>
                </a:r>
              </a:p>
              <a:p>
                <a:endParaRPr lang="sl-SI" dirty="0"/>
              </a:p>
              <a:p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238600"/>
              </a:xfrm>
              <a:blipFill rotWithShape="1">
                <a:blip r:embed="rId2"/>
                <a:stretch>
                  <a:fillRect l="-963" t="-1868" b="-2069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3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Bolj splošno – </a:t>
            </a:r>
            <a:r>
              <a:rPr lang="sl-SI" dirty="0"/>
              <a:t>Linearni </a:t>
            </a:r>
            <a:r>
              <a:rPr lang="sl-SI" dirty="0" err="1" smtClean="0"/>
              <a:t>kongruentni</a:t>
            </a:r>
            <a:r>
              <a:rPr lang="sl-SI" dirty="0" smtClean="0"/>
              <a:t> generator (LKG)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𝑛</m:t>
                        </m:r>
                        <m:r>
                          <a:rPr lang="sl-SI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sl-SI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𝑎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sl-SI" b="0" i="1" smtClean="0">
                            <a:latin typeface="Cambria Math"/>
                          </a:rPr>
                          <m:t>+</m:t>
                        </m:r>
                        <m:r>
                          <a:rPr lang="sl-SI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mod</m:t>
                    </m:r>
                    <m:r>
                      <a:rPr lang="sl-SI" b="0" i="0" smtClean="0">
                        <a:latin typeface="Cambria Math"/>
                      </a:rPr>
                      <m:t> </m:t>
                    </m:r>
                    <m:r>
                      <a:rPr lang="sl-SI" b="0" i="1" smtClean="0">
                        <a:latin typeface="Cambria Math"/>
                      </a:rPr>
                      <m:t>𝑚</m:t>
                    </m:r>
                  </m:oMath>
                </a14:m>
                <a:endParaRPr lang="sl-SI" dirty="0" smtClean="0"/>
              </a:p>
              <a:p>
                <a:r>
                  <a:rPr lang="sl-SI" i="1" dirty="0" smtClean="0"/>
                  <a:t>a</a:t>
                </a:r>
                <a:r>
                  <a:rPr lang="sl-SI" dirty="0" smtClean="0"/>
                  <a:t>, </a:t>
                </a:r>
                <a:r>
                  <a:rPr lang="sl-SI" i="1" dirty="0" smtClean="0"/>
                  <a:t>c</a:t>
                </a:r>
                <a:r>
                  <a:rPr lang="sl-SI" dirty="0" smtClean="0"/>
                  <a:t> in </a:t>
                </a:r>
                <a:r>
                  <a:rPr lang="sl-SI" i="1" dirty="0" smtClean="0"/>
                  <a:t>m</a:t>
                </a:r>
                <a:r>
                  <a:rPr lang="sl-SI" dirty="0" smtClean="0"/>
                  <a:t> so številske konstante</a:t>
                </a:r>
              </a:p>
              <a:p>
                <a:r>
                  <a:rPr lang="sl-SI" dirty="0" smtClean="0"/>
                  <a:t>Največja perioda je</a:t>
                </a:r>
                <a:r>
                  <a:rPr lang="sl-SI" i="1" dirty="0" smtClean="0"/>
                  <a:t> m </a:t>
                </a:r>
                <a:r>
                  <a:rPr lang="sl-SI" dirty="0" smtClean="0"/>
                  <a:t>(ob izpolnjenih ostalih pogojih </a:t>
                </a:r>
                <a:r>
                  <a:rPr lang="sl-SI" dirty="0" smtClean="0">
                    <a:sym typeface="Wingdings" pitchFamily="2" charset="2"/>
                  </a:rPr>
                  <a:t> ustrezna izbira </a:t>
                </a:r>
                <a:r>
                  <a:rPr lang="sl-SI" i="1" dirty="0" smtClean="0">
                    <a:sym typeface="Wingdings" pitchFamily="2" charset="2"/>
                  </a:rPr>
                  <a:t>a, c </a:t>
                </a:r>
                <a:r>
                  <a:rPr lang="sl-SI" dirty="0" smtClean="0">
                    <a:sym typeface="Wingdings" pitchFamily="2" charset="2"/>
                  </a:rPr>
                  <a:t>in </a:t>
                </a:r>
                <a:r>
                  <a:rPr lang="sl-SI" i="1" dirty="0" smtClean="0">
                    <a:sym typeface="Wingdings" pitchFamily="2" charset="2"/>
                  </a:rPr>
                  <a:t>m</a:t>
                </a:r>
                <a:r>
                  <a:rPr lang="sl-SI" dirty="0" smtClean="0">
                    <a:sym typeface="Wingdings" pitchFamily="2" charset="2"/>
                  </a:rPr>
                  <a:t>)</a:t>
                </a:r>
              </a:p>
              <a:p>
                <a:r>
                  <a:rPr lang="sl-SI" dirty="0">
                    <a:sym typeface="Wingdings" pitchFamily="2" charset="2"/>
                  </a:rPr>
                  <a:t>Za več glejte </a:t>
                </a:r>
                <a:r>
                  <a:rPr lang="sl-SI" dirty="0">
                    <a:sym typeface="Wingdings" pitchFamily="2" charset="2"/>
                    <a:hlinkClick r:id="rId2"/>
                  </a:rPr>
                  <a:t>http://</a:t>
                </a:r>
                <a:r>
                  <a:rPr lang="sl-SI" dirty="0" smtClean="0">
                    <a:sym typeface="Wingdings" pitchFamily="2" charset="2"/>
                    <a:hlinkClick r:id="rId2"/>
                  </a:rPr>
                  <a:t>en.wikipedia.org/wiki/Linear_congruential_generator</a:t>
                </a:r>
                <a:endParaRPr lang="sl-SI" dirty="0" smtClean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sl-SI" dirty="0" smtClean="0"/>
              </a:p>
              <a:p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r="-1630" b="-28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1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15616"/>
          </a:xfrm>
        </p:spPr>
        <p:txBody>
          <a:bodyPr/>
          <a:lstStyle/>
          <a:p>
            <a:r>
              <a:rPr lang="sl-SI" dirty="0"/>
              <a:t>Bolj splošno – Linearni </a:t>
            </a:r>
            <a:r>
              <a:rPr lang="sl-SI" dirty="0" err="1"/>
              <a:t>kongruentni</a:t>
            </a:r>
            <a:r>
              <a:rPr lang="sl-SI" dirty="0"/>
              <a:t>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5216"/>
            <a:ext cx="8229600" cy="4184104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Slabosti:</a:t>
            </a:r>
          </a:p>
          <a:p>
            <a:r>
              <a:rPr lang="sl-SI" sz="2800" dirty="0" smtClean="0"/>
              <a:t>Serijska korelacija</a:t>
            </a:r>
          </a:p>
          <a:p>
            <a:r>
              <a:rPr lang="sl-SI" sz="2800" dirty="0" smtClean="0"/>
              <a:t>Pri simuliranju več-</a:t>
            </a:r>
            <a:r>
              <a:rPr lang="sl-SI" sz="2800" dirty="0" err="1" smtClean="0"/>
              <a:t>dimenziolalnih</a:t>
            </a:r>
            <a:r>
              <a:rPr lang="sl-SI" sz="2800" dirty="0" smtClean="0"/>
              <a:t> podatkov lete ležijo na omejenem številu </a:t>
            </a:r>
            <a:r>
              <a:rPr lang="sl-SI" sz="2800" dirty="0" err="1" smtClean="0"/>
              <a:t>hiper</a:t>
            </a:r>
            <a:r>
              <a:rPr lang="sl-SI" sz="2800" dirty="0" smtClean="0"/>
              <a:t>-ravnin</a:t>
            </a:r>
          </a:p>
          <a:p>
            <a:r>
              <a:rPr lang="sl-SI" sz="2800" dirty="0" smtClean="0"/>
              <a:t>Kratke periode, še posebej pri „spodnjih“ bitih</a:t>
            </a:r>
          </a:p>
          <a:p>
            <a:pPr marL="0" indent="0">
              <a:buNone/>
            </a:pPr>
            <a:r>
              <a:rPr lang="sl-SI" sz="2800" dirty="0" smtClean="0"/>
              <a:t>Prednosti:</a:t>
            </a:r>
          </a:p>
          <a:p>
            <a:r>
              <a:rPr lang="sl-SI" sz="2800" dirty="0" smtClean="0"/>
              <a:t>Porabijo malo spomina, hitrost</a:t>
            </a:r>
          </a:p>
          <a:p>
            <a:r>
              <a:rPr lang="sl-SI" sz="2800" dirty="0" smtClean="0"/>
              <a:t>Dobre lastnosti „zgornjih“ bitov</a:t>
            </a: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737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560"/>
          </a:xfrm>
        </p:spPr>
        <p:txBody>
          <a:bodyPr/>
          <a:lstStyle/>
          <a:p>
            <a:r>
              <a:rPr lang="sl-SI" dirty="0" smtClean="0"/>
              <a:t>Kompleksnejši generatorji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r>
              <a:rPr lang="sl-SI" dirty="0" smtClean="0"/>
              <a:t>Obstaja vrsto novejših in kompleksnejših generatorjev</a:t>
            </a:r>
          </a:p>
          <a:p>
            <a:r>
              <a:rPr lang="sl-SI" dirty="0" smtClean="0"/>
              <a:t>Običajno za seme uporabljajo vektorje (in ne eno samo število)</a:t>
            </a:r>
          </a:p>
          <a:p>
            <a:r>
              <a:rPr lang="sl-SI" dirty="0" smtClean="0"/>
              <a:t>Pogosto temeljijo na „premikanju bitov“</a:t>
            </a:r>
          </a:p>
          <a:p>
            <a:r>
              <a:rPr lang="sl-SI" dirty="0" smtClean="0"/>
              <a:t>Primeri:</a:t>
            </a:r>
          </a:p>
          <a:p>
            <a:pPr lvl="1"/>
            <a:r>
              <a:rPr lang="sl-SI" dirty="0" err="1"/>
              <a:t>Mersenne</a:t>
            </a:r>
            <a:r>
              <a:rPr lang="sl-SI" dirty="0"/>
              <a:t> </a:t>
            </a:r>
            <a:r>
              <a:rPr lang="sl-SI" dirty="0" err="1" smtClean="0"/>
              <a:t>twister</a:t>
            </a:r>
            <a:r>
              <a:rPr lang="sl-SI" dirty="0" smtClean="0"/>
              <a:t> (privzeti v </a:t>
            </a:r>
            <a:r>
              <a:rPr lang="sl-SI" dirty="0"/>
              <a:t>R-ju) </a:t>
            </a:r>
            <a:r>
              <a:rPr lang="sl-SI" dirty="0" smtClean="0"/>
              <a:t>(</a:t>
            </a:r>
            <a:r>
              <a:rPr lang="sl-SI" dirty="0" err="1" smtClean="0"/>
              <a:t>Matsumoto</a:t>
            </a:r>
            <a:r>
              <a:rPr lang="sl-SI" dirty="0" smtClean="0"/>
              <a:t> in </a:t>
            </a:r>
            <a:r>
              <a:rPr lang="sl-SI" dirty="0" err="1" smtClean="0"/>
              <a:t>Nishimura</a:t>
            </a:r>
            <a:r>
              <a:rPr lang="sl-SI" dirty="0" smtClean="0"/>
              <a:t>,1998)</a:t>
            </a:r>
          </a:p>
          <a:p>
            <a:pPr lvl="1"/>
            <a:r>
              <a:rPr lang="sl-SI" dirty="0" smtClean="0"/>
              <a:t>Super-</a:t>
            </a:r>
            <a:r>
              <a:rPr lang="sl-SI" dirty="0" err="1" smtClean="0"/>
              <a:t>Duper</a:t>
            </a:r>
            <a:r>
              <a:rPr lang="sl-SI" dirty="0" smtClean="0"/>
              <a:t> (</a:t>
            </a:r>
            <a:r>
              <a:rPr lang="sl-SI" dirty="0" err="1" smtClean="0"/>
              <a:t>Reeds</a:t>
            </a:r>
            <a:r>
              <a:rPr lang="sl-SI" dirty="0" smtClean="0"/>
              <a:t> </a:t>
            </a:r>
            <a:r>
              <a:rPr lang="sl-SI" dirty="0" err="1"/>
              <a:t>et</a:t>
            </a:r>
            <a:r>
              <a:rPr lang="sl-SI" dirty="0"/>
              <a:t> </a:t>
            </a:r>
            <a:r>
              <a:rPr lang="sl-SI" dirty="0" err="1" smtClean="0"/>
              <a:t>al</a:t>
            </a:r>
            <a:r>
              <a:rPr lang="sl-SI" dirty="0" smtClean="0"/>
              <a:t>., 1982–84)</a:t>
            </a:r>
          </a:p>
          <a:p>
            <a:pPr lvl="1"/>
            <a:r>
              <a:rPr lang="sl-SI" dirty="0" smtClean="0"/>
              <a:t>Knuth-TAOCP(-2002) (</a:t>
            </a:r>
            <a:r>
              <a:rPr lang="sl-SI" dirty="0"/>
              <a:t> </a:t>
            </a:r>
            <a:r>
              <a:rPr lang="sl-SI" dirty="0" smtClean="0"/>
              <a:t>Knuth, 1997; </a:t>
            </a:r>
            <a:r>
              <a:rPr lang="sl-SI" dirty="0"/>
              <a:t>2002</a:t>
            </a:r>
            <a:r>
              <a:rPr lang="sl-SI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6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Testiranje generatorjev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Obstaja več baterij testov, ki testirajo, kako „slučajna“ so generirana števila:</a:t>
            </a:r>
          </a:p>
          <a:p>
            <a:pPr lvl="1"/>
            <a:r>
              <a:rPr lang="sl-SI" dirty="0" err="1" smtClean="0"/>
              <a:t>Marsaglia</a:t>
            </a:r>
            <a:r>
              <a:rPr lang="sl-SI" dirty="0" smtClean="0"/>
              <a:t> </a:t>
            </a:r>
            <a:r>
              <a:rPr lang="sl-SI" dirty="0"/>
              <a:t>(1996</a:t>
            </a:r>
            <a:r>
              <a:rPr lang="sl-SI" dirty="0" smtClean="0"/>
              <a:t>): DIEHARD</a:t>
            </a:r>
          </a:p>
          <a:p>
            <a:pPr lvl="1"/>
            <a:r>
              <a:rPr lang="sl-SI" dirty="0" err="1"/>
              <a:t>Simard</a:t>
            </a:r>
            <a:r>
              <a:rPr lang="sl-SI" dirty="0"/>
              <a:t>, Montréal (2007</a:t>
            </a:r>
            <a:r>
              <a:rPr lang="sl-SI" dirty="0" smtClean="0"/>
              <a:t>): TestU01</a:t>
            </a:r>
          </a:p>
          <a:p>
            <a:r>
              <a:rPr lang="sl-SI" dirty="0" smtClean="0"/>
              <a:t>V osnovi testirajo, ali so zaporedja števil (lahko ne-</a:t>
            </a:r>
            <a:r>
              <a:rPr lang="sl-SI" dirty="0" err="1" smtClean="0"/>
              <a:t>sosedja</a:t>
            </a:r>
            <a:r>
              <a:rPr lang="sl-SI" dirty="0" smtClean="0"/>
              <a:t>) ali bitov res slučajna, pogosto upoštevajo tudi večdimenzionalnost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40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r>
              <a:rPr lang="sl-SI" dirty="0" smtClean="0"/>
              <a:t>Primer enostavnega testa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2616"/>
          </a:xfrm>
        </p:spPr>
        <p:txBody>
          <a:bodyPr/>
          <a:lstStyle/>
          <a:p>
            <a:r>
              <a:rPr lang="sl-SI" sz="2400" dirty="0" smtClean="0"/>
              <a:t>Uporabili smo LKG za različnimi konstantami</a:t>
            </a:r>
          </a:p>
          <a:p>
            <a:r>
              <a:rPr lang="sl-SI" sz="2400" dirty="0" smtClean="0"/>
              <a:t>Generirane vrednosti smo pomnožili s 2</a:t>
            </a:r>
            <a:r>
              <a:rPr lang="sl-SI" sz="2400" baseline="30000" dirty="0" smtClean="0"/>
              <a:t>16</a:t>
            </a:r>
            <a:r>
              <a:rPr lang="sl-SI" sz="2400" dirty="0" smtClean="0"/>
              <a:t> in pogledali ne-celi del (spodnji biti)</a:t>
            </a:r>
          </a:p>
          <a:p>
            <a:r>
              <a:rPr lang="sl-SI" sz="2400" dirty="0" smtClean="0"/>
              <a:t>Nato smo pregledali povezanost med sosednjimi točkami</a:t>
            </a:r>
            <a:endParaRPr lang="sl-SI" sz="2400" dirty="0"/>
          </a:p>
        </p:txBody>
      </p:sp>
      <p:pic>
        <p:nvPicPr>
          <p:cNvPr id="12290" name="Picture 2" descr="D:\Ales\Dropbox\SSP - simulacije\LCG(1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Načrt predstavitve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Kaj sploh so simulacije</a:t>
            </a:r>
          </a:p>
          <a:p>
            <a:r>
              <a:rPr lang="sl-SI" dirty="0" smtClean="0"/>
              <a:t>Osnove računalniških simulacij</a:t>
            </a:r>
          </a:p>
          <a:p>
            <a:r>
              <a:rPr lang="sl-SI" dirty="0" smtClean="0"/>
              <a:t>Uporaba simulacij v statistiki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36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99592"/>
          </a:xfrm>
        </p:spPr>
        <p:txBody>
          <a:bodyPr/>
          <a:lstStyle/>
          <a:p>
            <a:r>
              <a:rPr lang="sl-SI" dirty="0" smtClean="0"/>
              <a:t>Generiranje iz drugih porazdelitev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166592"/>
          </a:xfrm>
        </p:spPr>
        <p:txBody>
          <a:bodyPr/>
          <a:lstStyle/>
          <a:p>
            <a:r>
              <a:rPr lang="sl-SI" dirty="0" smtClean="0"/>
              <a:t>Vsi do sedaj omenjeni generatorji generirajo podatke iz enakomerne porazdelitev</a:t>
            </a:r>
          </a:p>
          <a:p>
            <a:r>
              <a:rPr lang="sl-SI" dirty="0" smtClean="0"/>
              <a:t>Za druge porazdelitve lahko uporabimo inverzno porazdelitveno funkcijo („</a:t>
            </a:r>
            <a:r>
              <a:rPr lang="sl-SI" dirty="0" err="1" smtClean="0"/>
              <a:t>kvantilno</a:t>
            </a:r>
            <a:r>
              <a:rPr lang="sl-SI" dirty="0" smtClean="0"/>
              <a:t>“)</a:t>
            </a:r>
          </a:p>
          <a:p>
            <a:r>
              <a:rPr lang="sl-S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 pomočjo drugih „transformacij“ lahko generiramo tudi večrazsežne porazdelitve</a:t>
            </a:r>
          </a:p>
        </p:txBody>
      </p:sp>
    </p:spTree>
    <p:extLst>
      <p:ext uri="{BB962C8B-B14F-4D97-AF65-F5344CB8AC3E}">
        <p14:creationId xmlns:p14="http://schemas.microsoft.com/office/powerpoint/2010/main" val="14984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Ales\Dropbox\SSP - simulacije\genDru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" y="1124744"/>
            <a:ext cx="9145512" cy="30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79018" cy="720080"/>
          </a:xfrm>
        </p:spPr>
        <p:txBody>
          <a:bodyPr/>
          <a:lstStyle/>
          <a:p>
            <a:r>
              <a:rPr lang="sl-SI" dirty="0" smtClean="0"/>
              <a:t>Generiranje iz drugih porazdelitev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149080"/>
            <a:ext cx="8856984" cy="2592288"/>
          </a:xfrm>
        </p:spPr>
        <p:txBody>
          <a:bodyPr numCol="2" spcCol="180000"/>
          <a:lstStyle/>
          <a:p>
            <a:pPr marL="358775" indent="-358775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u&lt;-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LCG(100000,A=7^5,M=2^31-1,C=0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58775" indent="-358775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x&lt;-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qnorm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(u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58775" indent="-358775">
              <a:buNone/>
            </a:pP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e&lt;-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qexp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(u,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rate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=1)</a:t>
            </a:r>
          </a:p>
          <a:p>
            <a:pPr marL="358775" indent="-358775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par(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mfrow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=c(1,3))</a:t>
            </a:r>
          </a:p>
          <a:p>
            <a:pPr marL="358775" indent="-358775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hist(u,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=TRUE,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=50,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="enakomerna")</a:t>
            </a:r>
          </a:p>
          <a:p>
            <a:pPr marL="358775" indent="-358775">
              <a:buNone/>
            </a:pP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abline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(h=1, col="red")</a:t>
            </a:r>
          </a:p>
          <a:p>
            <a:pPr marL="358775" indent="-358775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hist(x,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=TRUE,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=50,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="normalna")</a:t>
            </a:r>
          </a:p>
          <a:p>
            <a:pPr marL="358775" indent="-358775">
              <a:buNone/>
            </a:pP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curve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dnorm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(x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), 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=TRUE, col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="red")</a:t>
            </a:r>
          </a:p>
          <a:p>
            <a:pPr marL="358775" indent="-358775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hist(e,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prob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=TRUE,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br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=50,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main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="eksponentna")</a:t>
            </a:r>
          </a:p>
          <a:p>
            <a:pPr marL="358775" indent="-358775">
              <a:buNone/>
            </a:pP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curve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dexp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(x,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rate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=1),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add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=TRUE,col="red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")</a:t>
            </a:r>
            <a:endParaRPr lang="sl-SI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528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mtClean="0"/>
              <a:t>Generatorji slučajnih števil iz različnih porazdelitev v R-ju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3887788"/>
          </a:xfrm>
          <a:noFill/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000" dirty="0" smtClean="0"/>
              <a:t>Vse funkcije, ki generirajo slučajna števila v R-ju se običajno </a:t>
            </a:r>
            <a:r>
              <a:rPr lang="sl-SI" sz="2000" dirty="0" err="1" smtClean="0"/>
              <a:t>začenjo</a:t>
            </a:r>
            <a:r>
              <a:rPr lang="sl-SI" sz="2000" dirty="0" smtClean="0"/>
              <a:t> s črko “r” (</a:t>
            </a:r>
            <a:r>
              <a:rPr lang="sl-SI" sz="2000" dirty="0" err="1" smtClean="0"/>
              <a:t>random</a:t>
            </a:r>
            <a:r>
              <a:rPr lang="sl-SI" sz="2000" dirty="0" smtClean="0"/>
              <a:t>), ki ji sledi (skrajšano) ime porazdelitve.</a:t>
            </a: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000" dirty="0" smtClean="0"/>
              <a:t>Zvezdne: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err="1" smtClean="0"/>
              <a:t>runif</a:t>
            </a:r>
            <a:r>
              <a:rPr lang="sl-SI" sz="1800" dirty="0" smtClean="0"/>
              <a:t> – enakomerna </a:t>
            </a:r>
            <a:r>
              <a:rPr lang="sl-SI" sz="1800" dirty="0" err="1" smtClean="0"/>
              <a:t>poradelitev</a:t>
            </a:r>
            <a:endParaRPr lang="sl-SI" sz="1800" dirty="0" smtClean="0"/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err="1" smtClean="0"/>
              <a:t>rnorm</a:t>
            </a:r>
            <a:r>
              <a:rPr lang="sl-SI" sz="1800" dirty="0" smtClean="0"/>
              <a:t> – normalna </a:t>
            </a:r>
            <a:r>
              <a:rPr lang="sl-SI" sz="1800" dirty="0" err="1" smtClean="0"/>
              <a:t>porazdelitv</a:t>
            </a:r>
            <a:endParaRPr lang="sl-SI" sz="1800" dirty="0" smtClean="0"/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smtClean="0"/>
              <a:t>rt – </a:t>
            </a:r>
            <a:r>
              <a:rPr lang="sl-SI" sz="1800" dirty="0" err="1" smtClean="0"/>
              <a:t>Studentova</a:t>
            </a:r>
            <a:r>
              <a:rPr lang="sl-SI" sz="1800" dirty="0" smtClean="0"/>
              <a:t> t </a:t>
            </a:r>
            <a:r>
              <a:rPr lang="sl-SI" sz="1800" dirty="0" err="1" smtClean="0"/>
              <a:t>porazdelitv</a:t>
            </a:r>
            <a:endParaRPr lang="sl-SI" sz="1800" dirty="0" smtClean="0"/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smtClean="0"/>
              <a:t>… - še veliko drugih</a:t>
            </a: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000" dirty="0" smtClean="0"/>
              <a:t>Diskretne: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err="1" smtClean="0"/>
              <a:t>sample</a:t>
            </a:r>
            <a:r>
              <a:rPr lang="sl-SI" sz="1800" dirty="0" smtClean="0"/>
              <a:t> – na podlagi podanih vrednosti in verjetnosti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err="1" smtClean="0"/>
              <a:t>rbinom</a:t>
            </a:r>
            <a:r>
              <a:rPr lang="sl-SI" sz="1800" dirty="0" smtClean="0"/>
              <a:t> – binomska porazdelitev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err="1" smtClean="0"/>
              <a:t>rgeom</a:t>
            </a:r>
            <a:r>
              <a:rPr lang="sl-SI" sz="1800" dirty="0" smtClean="0"/>
              <a:t> – geometrijska porazdelitev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1800" dirty="0" smtClean="0"/>
              <a:t>… - še veliko drugih</a:t>
            </a: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Nekaj “težjih” nalog:</a:t>
            </a:r>
            <a:br>
              <a:rPr lang="sl-SI" sz="4000" dirty="0" smtClean="0"/>
            </a:br>
            <a:endParaRPr lang="sl-SI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/>
              <a:t>Simuliranje </a:t>
            </a:r>
            <a:r>
              <a:rPr lang="sl-SI" sz="2800" dirty="0" err="1"/>
              <a:t>ordinalnih</a:t>
            </a:r>
            <a:r>
              <a:rPr lang="sl-SI" sz="2800" dirty="0"/>
              <a:t> spremenljivk </a:t>
            </a:r>
            <a:endParaRPr lang="sl-SI" sz="2800" dirty="0" smtClean="0"/>
          </a:p>
          <a:p>
            <a:pPr eaLnBrk="1" hangingPunct="1">
              <a:lnSpc>
                <a:spcPct val="90000"/>
              </a:lnSpc>
            </a:pPr>
            <a:r>
              <a:rPr lang="sl-SI" sz="2800" dirty="0"/>
              <a:t>Simuliranje asimetričnih </a:t>
            </a:r>
            <a:r>
              <a:rPr lang="sl-SI" sz="2800" dirty="0" smtClean="0"/>
              <a:t>spremenljivk (kjer variiramo samo asimetrijo)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/>
              <a:t>Simuliranje </a:t>
            </a:r>
            <a:r>
              <a:rPr lang="sl-SI" sz="2800" dirty="0" smtClean="0"/>
              <a:t>sploščenih spremenljivk</a:t>
            </a:r>
            <a:r>
              <a:rPr lang="sl-SI" sz="2800" dirty="0"/>
              <a:t> (kjer </a:t>
            </a:r>
            <a:r>
              <a:rPr lang="sl-SI" sz="2800" dirty="0" smtClean="0"/>
              <a:t>variiramo </a:t>
            </a:r>
            <a:r>
              <a:rPr lang="sl-SI" sz="2800" dirty="0"/>
              <a:t>samo </a:t>
            </a:r>
            <a:r>
              <a:rPr lang="sl-SI" sz="2800" dirty="0" smtClean="0"/>
              <a:t>sploščenost)</a:t>
            </a:r>
            <a:endParaRPr lang="sl-SI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Nekaj “težjih” nalog:</a:t>
            </a:r>
            <a:br>
              <a:rPr lang="sl-SI" sz="4000" dirty="0" smtClean="0"/>
            </a:br>
            <a:r>
              <a:rPr lang="sl-SI" sz="4000" dirty="0" smtClean="0"/>
              <a:t>Simuliranje </a:t>
            </a:r>
            <a:r>
              <a:rPr lang="sl-SI" sz="4000" dirty="0" err="1" smtClean="0"/>
              <a:t>ordinalnih</a:t>
            </a:r>
            <a:r>
              <a:rPr lang="sl-SI" sz="4000" dirty="0" smtClean="0"/>
              <a:t> spremenljivk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smtClean="0"/>
              <a:t>Ordinalna spremenljivka je spremenljivka, katere vrednosti lahko rangiramo (uredimo po vrsti), ne smemo pa vrednosti odštevati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smtClean="0"/>
              <a:t>Pri simuliranju moramo paziti, da upoštevamo, da sta si dve sosednji vrednosti načeloma bolj “podobni” kot dve ekstremi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smtClean="0"/>
              <a:t>Ena možnost za simuliranje: Simuliramo zvezdno spremenljivko (npr. iz normalne porazdelitve) in jo nato rekodiramo v </a:t>
            </a:r>
            <a:r>
              <a:rPr lang="sl-SI" sz="2800" b="1" smtClean="0">
                <a:solidFill>
                  <a:srgbClr val="FF0000"/>
                </a:solidFill>
              </a:rPr>
              <a:t>neenako široke razrede </a:t>
            </a:r>
            <a:endParaRPr lang="sl-SI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18487" cy="1747838"/>
          </a:xfrm>
        </p:spPr>
        <p:txBody>
          <a:bodyPr/>
          <a:lstStyle/>
          <a:p>
            <a:pPr eaLnBrk="1" hangingPunct="1"/>
            <a:r>
              <a:rPr lang="sl-SI" sz="4000" dirty="0" smtClean="0"/>
              <a:t>Nekaj “težjih” nalog:</a:t>
            </a:r>
            <a:br>
              <a:rPr lang="sl-SI" sz="4000" dirty="0" smtClean="0"/>
            </a:br>
            <a:r>
              <a:rPr lang="sl-SI" sz="4000" dirty="0" smtClean="0"/>
              <a:t>Simuliranje asimetričnih spremenljivk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887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400" dirty="0" smtClean="0"/>
              <a:t>Problem: Če naredimo običajno spremenljivko “asimetrično” s pomočjo transformacij, spremenimo tudi druge lastnosti porazdelitve (npr. sploščenost, </a:t>
            </a:r>
            <a:r>
              <a:rPr lang="sl-SI" sz="2400" dirty="0" err="1" smtClean="0"/>
              <a:t>kovariančno</a:t>
            </a:r>
            <a:r>
              <a:rPr lang="sl-SI" sz="2400" dirty="0" smtClean="0"/>
              <a:t> matriko pri </a:t>
            </a:r>
            <a:r>
              <a:rPr lang="sl-SI" sz="2400" dirty="0" err="1" smtClean="0"/>
              <a:t>multivariatnih</a:t>
            </a:r>
            <a:r>
              <a:rPr lang="sl-SI" sz="2400" dirty="0" smtClean="0"/>
              <a:t> porazdelitvah)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dirty="0" smtClean="0"/>
              <a:t>Možni načini (lahko imajo prej omenjene probleme):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dirty="0" smtClean="0"/>
              <a:t>Uporaba </a:t>
            </a:r>
            <a:r>
              <a:rPr lang="sl-SI" sz="2000" dirty="0" err="1" smtClean="0"/>
              <a:t>box</a:t>
            </a:r>
            <a:r>
              <a:rPr lang="sl-SI" sz="2000" dirty="0" smtClean="0"/>
              <a:t>-</a:t>
            </a:r>
            <a:r>
              <a:rPr lang="sl-SI" sz="2000" dirty="0" err="1" smtClean="0"/>
              <a:t>cox</a:t>
            </a:r>
            <a:r>
              <a:rPr lang="sl-SI" sz="2000" dirty="0" smtClean="0"/>
              <a:t> </a:t>
            </a:r>
            <a:r>
              <a:rPr lang="sl-SI" sz="2000" dirty="0" err="1" smtClean="0"/>
              <a:t>tranformacij</a:t>
            </a:r>
            <a:r>
              <a:rPr lang="sl-SI" sz="2000" dirty="0" smtClean="0"/>
              <a:t> (ali zgolj potenciranje </a:t>
            </a:r>
            <a:r>
              <a:rPr lang="sl-SI" sz="2000" dirty="0" err="1" smtClean="0"/>
              <a:t>spremenljvke</a:t>
            </a:r>
            <a:r>
              <a:rPr lang="sl-SI" sz="2000" dirty="0" smtClean="0"/>
              <a:t>)</a:t>
            </a:r>
            <a:r>
              <a:rPr lang="sl-SI" sz="1200" dirty="0"/>
              <a:t> (</a:t>
            </a:r>
            <a:r>
              <a:rPr lang="sl-SI" sz="1200" dirty="0">
                <a:hlinkClick r:id="rId2"/>
              </a:rPr>
              <a:t>http://www-stat.stanford.edu/~olshen/manuscripts/selenite/node6.html</a:t>
            </a:r>
            <a:r>
              <a:rPr lang="sl-SI" sz="1200" dirty="0"/>
              <a:t>)</a:t>
            </a:r>
            <a:endParaRPr lang="sl-SI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sl-SI" sz="2000" dirty="0" smtClean="0"/>
              <a:t>Uporaba funkcij iz paketa “</a:t>
            </a:r>
            <a:r>
              <a:rPr lang="sl-SI" sz="2000" dirty="0" err="1" smtClean="0"/>
              <a:t>sn</a:t>
            </a:r>
            <a:r>
              <a:rPr lang="sl-SI" sz="2000" dirty="0" smtClean="0"/>
              <a:t>” (</a:t>
            </a:r>
            <a:r>
              <a:rPr lang="sl-SI" sz="2000" dirty="0" err="1" smtClean="0"/>
              <a:t>skew</a:t>
            </a:r>
            <a:r>
              <a:rPr lang="sl-SI" sz="2000" dirty="0" smtClean="0"/>
              <a:t>-normal) – imajo nekatere zgoraj omenjene slabosti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dirty="0" smtClean="0"/>
              <a:t>Uporaba beta porazdelitve (problem – “končna” porazdelitev)</a:t>
            </a:r>
          </a:p>
        </p:txBody>
      </p:sp>
    </p:spTree>
    <p:extLst>
      <p:ext uri="{BB962C8B-B14F-4D97-AF65-F5344CB8AC3E}">
        <p14:creationId xmlns:p14="http://schemas.microsoft.com/office/powerpoint/2010/main" val="21563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18487" cy="1747838"/>
          </a:xfrm>
        </p:spPr>
        <p:txBody>
          <a:bodyPr/>
          <a:lstStyle/>
          <a:p>
            <a:pPr eaLnBrk="1" hangingPunct="1"/>
            <a:r>
              <a:rPr lang="sl-SI" sz="4000" dirty="0" smtClean="0"/>
              <a:t>Nekaj “težjih” nalog:</a:t>
            </a:r>
            <a:br>
              <a:rPr lang="sl-SI" sz="4000" dirty="0" smtClean="0"/>
            </a:br>
            <a:r>
              <a:rPr lang="sl-SI" sz="4000" dirty="0"/>
              <a:t>Simuliranje asimetričnih spremenljivk</a:t>
            </a:r>
            <a:endParaRPr lang="sl-SI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800" smtClean="0"/>
              <a:t>Problem: podobno kot prej se moramo zavedati, da lahko s katerokoli transformacijo spremenimo tudi druge lastnosti porazdelitve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smtClean="0"/>
              <a:t>Možna transformacija: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smtClean="0"/>
              <a:t>“centriramo” spremenljivko (odštejemo povprečje, lahko po transformaciji ponovno prištejemo)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smtClean="0"/>
              <a:t>Zapomnimo si predznake vseh vrednosti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smtClean="0"/>
              <a:t>“odstranimo” predznake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smtClean="0"/>
              <a:t>Damo vse vrednosti na neko potenco </a:t>
            </a:r>
          </a:p>
          <a:p>
            <a:pPr lvl="1" eaLnBrk="1" hangingPunct="1">
              <a:lnSpc>
                <a:spcPct val="80000"/>
              </a:lnSpc>
            </a:pPr>
            <a:r>
              <a:rPr lang="sl-SI" sz="2400" smtClean="0"/>
              <a:t>“vrnemo” predznake</a:t>
            </a:r>
          </a:p>
        </p:txBody>
      </p:sp>
    </p:spTree>
    <p:extLst>
      <p:ext uri="{BB962C8B-B14F-4D97-AF65-F5344CB8AC3E}">
        <p14:creationId xmlns:p14="http://schemas.microsoft.com/office/powerpoint/2010/main" val="10082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31188" cy="13763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smtClean="0"/>
              <a:t>Običajen postopek pri statističnih simulacijah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4543425"/>
          </a:xfrm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90000"/>
              </a:lnSpc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Določimo pogoje (predpostavke), na podlagi katerih želimo izvesti simulacije</a:t>
            </a:r>
          </a:p>
          <a:p>
            <a:pPr marL="341313" indent="-341313" eaLnBrk="1" hangingPunct="1">
              <a:lnSpc>
                <a:spcPct val="90000"/>
              </a:lnSpc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Na podlagi slučajnih števil generiramo podatke</a:t>
            </a:r>
          </a:p>
          <a:p>
            <a:pPr marL="341313" indent="-341313" eaLnBrk="1" hangingPunct="1">
              <a:lnSpc>
                <a:spcPct val="90000"/>
              </a:lnSpc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Na podlagi teh podatkov nekaj izračunamo ter shranimo rezultat</a:t>
            </a:r>
          </a:p>
          <a:p>
            <a:pPr marL="341313" indent="-341313" eaLnBrk="1" hangingPunct="1">
              <a:lnSpc>
                <a:spcPct val="90000"/>
              </a:lnSpc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Točki 2 in 3 ponavljamo, dokler ne dosežemo zadostnega števila ponovitev.</a:t>
            </a:r>
          </a:p>
          <a:p>
            <a:pPr marL="341313" indent="-341313" eaLnBrk="1" hangingPunct="1">
              <a:lnSpc>
                <a:spcPct val="90000"/>
              </a:lnSpc>
              <a:buFont typeface="Times New Roman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Analiziramo rezultate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Ales\My Dropbox\SSP - simulacije\Kocka6met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8811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96300" cy="1433512"/>
          </a:xfrm>
        </p:spPr>
        <p:txBody>
          <a:bodyPr/>
          <a:lstStyle/>
          <a:p>
            <a:pPr eaLnBrk="1" hangingPunct="1"/>
            <a:r>
              <a:rPr lang="sl-SI" smtClean="0"/>
              <a:t>Primer: Povprečno število metov, potrebnih da vržemo 6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5184576" cy="3884612"/>
          </a:xfrm>
        </p:spPr>
        <p:txBody>
          <a:bodyPr/>
          <a:lstStyle/>
          <a:p>
            <a:pPr eaLnBrk="1" hangingPunct="1"/>
            <a:r>
              <a:rPr lang="sl-SI" dirty="0" smtClean="0"/>
              <a:t>Parametri:</a:t>
            </a:r>
          </a:p>
          <a:p>
            <a:pPr lvl="1" eaLnBrk="1" hangingPunct="1"/>
            <a:r>
              <a:rPr lang="sl-SI" dirty="0" smtClean="0"/>
              <a:t>Verjetnost posamezne                             številke (kocka je poštena)</a:t>
            </a:r>
          </a:p>
          <a:p>
            <a:pPr eaLnBrk="1" hangingPunct="1"/>
            <a:r>
              <a:rPr lang="sl-SI" dirty="0" smtClean="0"/>
              <a:t>Slučajni elementi:</a:t>
            </a:r>
          </a:p>
          <a:p>
            <a:pPr lvl="1" eaLnBrk="1" hangingPunct="1"/>
            <a:r>
              <a:rPr lang="sl-SI" dirty="0" smtClean="0"/>
              <a:t>Dejanski meti</a:t>
            </a:r>
          </a:p>
          <a:p>
            <a:pPr eaLnBrk="1" hangingPunct="1"/>
            <a:r>
              <a:rPr lang="sl-SI" dirty="0" smtClean="0"/>
              <a:t>Pravila, kako proces poteka:</a:t>
            </a:r>
          </a:p>
          <a:p>
            <a:pPr lvl="1" eaLnBrk="1" hangingPunct="1"/>
            <a:r>
              <a:rPr lang="sl-SI" dirty="0" smtClean="0"/>
              <a:t>Mečemo kocko, dokler ne pade 6</a:t>
            </a:r>
          </a:p>
          <a:p>
            <a:pPr eaLnBrk="1" hangingPunct="1"/>
            <a:endParaRPr lang="sl-SI" dirty="0" smtClean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24128" y="5661248"/>
            <a:ext cx="309634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Pov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. št.</a:t>
            </a:r>
            <a:r>
              <a:rPr kumimoji="0" lang="sl-SI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metov = </a:t>
            </a:r>
            <a:r>
              <a:rPr kumimoji="0" lang="sl-SI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5,878</a:t>
            </a:r>
            <a:endParaRPr kumimoji="0" lang="sl-SI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14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31188" cy="957163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dirty="0" smtClean="0"/>
              <a:t>Postopek pri metu za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84784"/>
                <a:ext cx="8231188" cy="5039841"/>
              </a:xfrm>
            </p:spPr>
            <p:txBody>
              <a:bodyPr lIns="90000" tIns="46800" rIns="90000" bIns="46800"/>
              <a:lstStyle/>
              <a:p>
                <a:pPr marL="341313" indent="-341313" eaLnBrk="1" hangingPunct="1">
                  <a:lnSpc>
                    <a:spcPct val="90000"/>
                  </a:lnSpc>
                  <a:buFont typeface="Times New Roman" pitchFamily="18" charset="0"/>
                  <a:buAutoNum type="arabicPeriod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dirty="0" smtClean="0"/>
                  <a:t>Predostavke: kocka je poštena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sl-SI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sl-SI" b="0" i="1" smtClean="0">
                        <a:latin typeface="Cambria Math"/>
                      </a:rPr>
                      <m:t>)</m:t>
                    </m:r>
                  </m:oMath>
                </a14:m>
                <a:endParaRPr lang="sl-SI" dirty="0" smtClean="0"/>
              </a:p>
              <a:p>
                <a:pPr marL="341313" indent="-341313" eaLnBrk="1" hangingPunct="1">
                  <a:lnSpc>
                    <a:spcPct val="90000"/>
                  </a:lnSpc>
                  <a:buFont typeface="Times New Roman" pitchFamily="18" charset="0"/>
                  <a:buAutoNum type="arabicPeriod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dirty="0" smtClean="0"/>
                  <a:t>Generiramo mete, dokler ne pade 6</a:t>
                </a:r>
              </a:p>
              <a:p>
                <a:pPr marL="341313" indent="-341313" eaLnBrk="1" hangingPunct="1">
                  <a:lnSpc>
                    <a:spcPct val="90000"/>
                  </a:lnSpc>
                  <a:buFont typeface="Times New Roman" pitchFamily="18" charset="0"/>
                  <a:buAutoNum type="arabicPeriod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dirty="0" smtClean="0"/>
                  <a:t>Shranimo število metov, potrebnih da pade 6</a:t>
                </a:r>
              </a:p>
              <a:p>
                <a:pPr marL="341313" indent="-341313" eaLnBrk="1" hangingPunct="1">
                  <a:lnSpc>
                    <a:spcPct val="90000"/>
                  </a:lnSpc>
                  <a:buFont typeface="Times New Roman" pitchFamily="18" charset="0"/>
                  <a:buAutoNum type="arabicPeriod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dirty="0" smtClean="0"/>
                  <a:t>Točki 2 in 3 ponavljamo, dokler ne dosežemo zadostnega števila ponovitev (npr. 1000).</a:t>
                </a:r>
              </a:p>
              <a:p>
                <a:pPr marL="341313" indent="-341313" eaLnBrk="1" hangingPunct="1">
                  <a:lnSpc>
                    <a:spcPct val="90000"/>
                  </a:lnSpc>
                  <a:buFont typeface="Times New Roman" pitchFamily="18" charset="0"/>
                  <a:buAutoNum type="arabicPeriod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dirty="0" smtClean="0"/>
                  <a:t>Analiziramo rezultate </a:t>
                </a:r>
                <a:r>
                  <a:rPr lang="sl-SI" dirty="0" smtClean="0">
                    <a:sym typeface="Wingdings" pitchFamily="2" charset="2"/>
                  </a:rPr>
                  <a:t> Graf, primerjava s teorijo, izračun povprečnega števila potrebnih metov.</a:t>
                </a:r>
                <a:endParaRPr lang="sl-SI" dirty="0" smtClean="0"/>
              </a:p>
            </p:txBody>
          </p:sp>
        </mc:Choice>
        <mc:Fallback xmlns="">
          <p:sp>
            <p:nvSpPr>
              <p:cNvPr id="2355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84784"/>
                <a:ext cx="8231188" cy="5039841"/>
              </a:xfrm>
              <a:blipFill rotWithShape="1">
                <a:blip r:embed="rId3"/>
                <a:stretch>
                  <a:fillRect l="-1037" t="-847" r="-2370" b="-435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340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67744" y="2348880"/>
            <a:ext cx="6480720" cy="1656184"/>
          </a:xfrm>
        </p:spPr>
        <p:txBody>
          <a:bodyPr/>
          <a:lstStyle/>
          <a:p>
            <a:pPr algn="ctr"/>
            <a:r>
              <a:rPr lang="sl-SI" sz="5400" dirty="0"/>
              <a:t>Kaj sploh so simulacije</a:t>
            </a:r>
            <a:endParaRPr lang="sl-SI" sz="5400" dirty="0" smtClean="0">
              <a:solidFill>
                <a:srgbClr val="FFFFF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752600"/>
          </a:xfrm>
        </p:spPr>
        <p:txBody>
          <a:bodyPr/>
          <a:lstStyle/>
          <a:p>
            <a:r>
              <a:rPr lang="sl-SI" dirty="0"/>
              <a:t>Uporaba </a:t>
            </a:r>
            <a:r>
              <a:rPr lang="sl-SI" dirty="0" smtClean="0"/>
              <a:t>simulacij v statistiki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21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96300" cy="1433512"/>
          </a:xfrm>
        </p:spPr>
        <p:txBody>
          <a:bodyPr/>
          <a:lstStyle/>
          <a:p>
            <a:pPr eaLnBrk="1" hangingPunct="1"/>
            <a:r>
              <a:rPr lang="sl-SI" dirty="0" smtClean="0"/>
              <a:t>Primer: Vojna – igra s kartami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228012" cy="4752528"/>
          </a:xfrm>
        </p:spPr>
        <p:txBody>
          <a:bodyPr/>
          <a:lstStyle/>
          <a:p>
            <a:pPr eaLnBrk="1" hangingPunct="1"/>
            <a:r>
              <a:rPr lang="sl-SI" dirty="0" smtClean="0"/>
              <a:t>Parametri:</a:t>
            </a:r>
          </a:p>
          <a:p>
            <a:pPr lvl="1" eaLnBrk="1" hangingPunct="1"/>
            <a:r>
              <a:rPr lang="sl-SI" dirty="0" smtClean="0"/>
              <a:t>Število in vrste kart (4x13 kart + 2 </a:t>
            </a:r>
            <a:r>
              <a:rPr lang="sl-SI" dirty="0" err="1" smtClean="0"/>
              <a:t>jolija</a:t>
            </a:r>
            <a:r>
              <a:rPr lang="sl-SI" dirty="0" smtClean="0"/>
              <a:t>)</a:t>
            </a:r>
          </a:p>
          <a:p>
            <a:pPr lvl="1" eaLnBrk="1" hangingPunct="1"/>
            <a:r>
              <a:rPr lang="sl-SI" dirty="0" smtClean="0"/>
              <a:t>Kaj se zgodi, ko „zmanjka“ kupček - (premeša „dobljene“,  obrne, samo začne kupček z „dobljenimi“ …)</a:t>
            </a:r>
          </a:p>
          <a:p>
            <a:pPr eaLnBrk="1" hangingPunct="1"/>
            <a:r>
              <a:rPr lang="sl-SI" dirty="0" smtClean="0"/>
              <a:t>Slučajni elementi:</a:t>
            </a:r>
          </a:p>
          <a:p>
            <a:pPr lvl="1" eaLnBrk="1" hangingPunct="1"/>
            <a:r>
              <a:rPr lang="sl-SI" dirty="0" smtClean="0"/>
              <a:t>Mešanje kart (na začetku, potencialno vmes)</a:t>
            </a:r>
          </a:p>
          <a:p>
            <a:pPr eaLnBrk="1" hangingPunct="1"/>
            <a:r>
              <a:rPr lang="sl-SI" dirty="0" smtClean="0"/>
              <a:t>Pravila, kako proces poteka:</a:t>
            </a:r>
          </a:p>
          <a:p>
            <a:pPr lvl="1" eaLnBrk="1" hangingPunct="1"/>
            <a:r>
              <a:rPr lang="sl-SI" dirty="0" smtClean="0"/>
              <a:t>Pravila igre</a:t>
            </a:r>
          </a:p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05773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552"/>
          </a:xfrm>
        </p:spPr>
        <p:txBody>
          <a:bodyPr/>
          <a:lstStyle/>
          <a:p>
            <a:r>
              <a:rPr lang="sl-SI" dirty="0" smtClean="0"/>
              <a:t>Primer: Vojna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/>
          <a:lstStyle/>
          <a:p>
            <a:r>
              <a:rPr lang="sl-SI" dirty="0" smtClean="0"/>
              <a:t>Porazdelitev št. potez, potrebnih za zmago(za več različic). Omejitev št. </a:t>
            </a:r>
            <a:r>
              <a:rPr lang="sl-SI" dirty="0"/>
              <a:t>p</a:t>
            </a:r>
            <a:r>
              <a:rPr lang="sl-SI" dirty="0" smtClean="0"/>
              <a:t>otez na 10</a:t>
            </a:r>
            <a:r>
              <a:rPr lang="sl-SI" baseline="30000" dirty="0" smtClean="0"/>
              <a:t>5</a:t>
            </a:r>
          </a:p>
          <a:p>
            <a:r>
              <a:rPr lang="sl-SI" dirty="0" smtClean="0"/>
              <a:t>Različice</a:t>
            </a:r>
            <a:r>
              <a:rPr lang="sl-SI" dirty="0" smtClean="0">
                <a:sym typeface="Wingdings" pitchFamily="2" charset="2"/>
              </a:rPr>
              <a:t></a:t>
            </a:r>
            <a:r>
              <a:rPr lang="sl-SI" dirty="0" smtClean="0"/>
              <a:t> Ko zmanjka kart, se „priigrane“ karte:</a:t>
            </a:r>
          </a:p>
          <a:p>
            <a:pPr lvl="1"/>
            <a:r>
              <a:rPr lang="sl-SI" dirty="0" smtClean="0"/>
              <a:t>Dodajo zraven</a:t>
            </a:r>
          </a:p>
          <a:p>
            <a:pPr lvl="1"/>
            <a:r>
              <a:rPr lang="sl-SI" dirty="0" smtClean="0"/>
              <a:t>Obrnejo</a:t>
            </a:r>
          </a:p>
          <a:p>
            <a:pPr lvl="1"/>
            <a:r>
              <a:rPr lang="sl-SI" dirty="0" smtClean="0"/>
              <a:t>Premešajo</a:t>
            </a:r>
          </a:p>
        </p:txBody>
      </p:sp>
    </p:spTree>
    <p:extLst>
      <p:ext uri="{BB962C8B-B14F-4D97-AF65-F5344CB8AC3E}">
        <p14:creationId xmlns:p14="http://schemas.microsoft.com/office/powerpoint/2010/main" val="1042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15616"/>
          </a:xfrm>
        </p:spPr>
        <p:txBody>
          <a:bodyPr/>
          <a:lstStyle/>
          <a:p>
            <a:r>
              <a:rPr lang="sl-SI" dirty="0"/>
              <a:t>Primer: </a:t>
            </a:r>
            <a:r>
              <a:rPr lang="sl-SI" dirty="0" smtClean="0"/>
              <a:t>Vojna – rezultati</a:t>
            </a:r>
            <a:br>
              <a:rPr lang="sl-SI" dirty="0" smtClean="0"/>
            </a:br>
            <a:r>
              <a:rPr lang="sl-SI" dirty="0" smtClean="0"/>
              <a:t>št. potez</a:t>
            </a:r>
            <a:endParaRPr lang="sl-SI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860"/>
              </p:ext>
            </p:extLst>
          </p:nvPr>
        </p:nvGraphicFramePr>
        <p:xfrm>
          <a:off x="683567" y="5229200"/>
          <a:ext cx="77768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353751"/>
                <a:gridCol w="1555373"/>
                <a:gridCol w="1555373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err="1" smtClean="0"/>
                        <a:t>Arit</a:t>
                      </a:r>
                      <a:r>
                        <a:rPr lang="sl-SI" dirty="0" smtClean="0"/>
                        <a:t>. sredina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Q1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Mediana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Q3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Dodajo zraven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41781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Obrnejo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54779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Premešajo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727</a:t>
                      </a:r>
                      <a:endParaRPr lang="sl-SI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5" name="Picture 3" descr="D:\Ales\Dropbox\SSP - simulacije\VojnaHistStPot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28800"/>
            <a:ext cx="8115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67744" y="2348880"/>
            <a:ext cx="6480720" cy="1656184"/>
          </a:xfrm>
        </p:spPr>
        <p:txBody>
          <a:bodyPr/>
          <a:lstStyle/>
          <a:p>
            <a:pPr algn="ctr"/>
            <a:r>
              <a:rPr lang="sl-SI" sz="5400" dirty="0" smtClean="0">
                <a:solidFill>
                  <a:srgbClr val="FFFFFF"/>
                </a:solidFill>
              </a:rPr>
              <a:t>Uporaba simulacij	 v statistiki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/>
          <a:lstStyle/>
          <a:p>
            <a:r>
              <a:rPr lang="sl-SI" dirty="0"/>
              <a:t>Uporaba simulacij v statistiki</a:t>
            </a:r>
          </a:p>
        </p:txBody>
      </p:sp>
    </p:spTree>
    <p:extLst>
      <p:ext uri="{BB962C8B-B14F-4D97-AF65-F5344CB8AC3E}">
        <p14:creationId xmlns:p14="http://schemas.microsoft.com/office/powerpoint/2010/main" val="16454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528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dirty="0" smtClean="0"/>
              <a:t>Uporaba simulacij v statistiki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3887788"/>
          </a:xfrm>
        </p:spPr>
        <p:txBody>
          <a:bodyPr lIns="90000" tIns="46800" rIns="90000" bIns="46800"/>
          <a:lstStyle/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/>
              <a:t>Učenje statistike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/>
              <a:t>Analiziranje lastnosti statističnih metod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/>
              <a:t>Preverjanje domnev in interval zaupanja</a:t>
            </a:r>
            <a:endParaRPr lang="sl-SI" dirty="0"/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Ocenjevanje kompleksnih modelov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528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dirty="0" smtClean="0"/>
              <a:t>Učenje statistike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3887788"/>
          </a:xfrm>
        </p:spPr>
        <p:txBody>
          <a:bodyPr lIns="90000" tIns="46800" rIns="90000" bIns="46800"/>
          <a:lstStyle/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/>
              <a:t>Razumevanje vzorčnih porazdelitev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Razumevanje lastnosti statističnih metod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mtClean="0">
                <a:solidFill>
                  <a:schemeClr val="bg1">
                    <a:lumMod val="50000"/>
                  </a:schemeClr>
                </a:solidFill>
              </a:rPr>
              <a:t>Razumevanje predpostavk statističnih metod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mtClean="0"/>
              <a:t>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2756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63272" cy="1371600"/>
          </a:xfrm>
        </p:spPr>
        <p:txBody>
          <a:bodyPr/>
          <a:lstStyle/>
          <a:p>
            <a:r>
              <a:rPr lang="sl-SI" dirty="0" smtClean="0"/>
              <a:t>Zakaj je 30 enot že velik vzorec?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r>
              <a:rPr lang="sl-SI" dirty="0" smtClean="0"/>
              <a:t>Recimo da nas zanima, pri kako velikih vzorcih lahko pri preverjanju domnev o aritmetični sredini (ali računanju intervalov zaupanja) zanemarimo porazdelitev spremenljivke?</a:t>
            </a:r>
          </a:p>
          <a:p>
            <a:r>
              <a:rPr lang="sl-SI" dirty="0" smtClean="0"/>
              <a:t>Izračunali smo porazdelitev vzorčnih aritmetičnih sredin na podlagi milijon vzorcev iz različnih porazdelitev spremenljivke.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29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Ales\Delo\Statistika I\Gradiva\milionVzorcev.em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02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32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435280" cy="1029171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dirty="0" smtClean="0"/>
              <a:t>Primer: Vzorčna porazdelitev statistike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772518"/>
                <a:ext cx="8785225" cy="5040858"/>
              </a:xfrm>
            </p:spPr>
            <p:txBody>
              <a:bodyPr lIns="90000" tIns="46800" rIns="90000" bIns="46800"/>
              <a:lstStyle/>
              <a:p>
                <a:pPr marL="341313" indent="-341313" eaLnBrk="1" hangingPunct="1">
                  <a:lnSpc>
                    <a:spcPct val="80000"/>
                  </a:lnSpc>
                  <a:buFont typeface="Wingdings" pitchFamily="2" charset="2"/>
                  <a:buChar char="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Kako se porazdeljuje statistika ??? (npr. mediana) ??? porazdeljene spremenljivke v vzorcih velikosti </a:t>
                </a:r>
                <a:r>
                  <a:rPr lang="sl-SI" sz="2400" i="1" dirty="0"/>
                  <a:t>n</a:t>
                </a:r>
                <a:r>
                  <a:rPr lang="sl-SI" sz="2400" dirty="0"/>
                  <a:t> enot?</a:t>
                </a:r>
              </a:p>
              <a:p>
                <a:pPr marL="341313" indent="-341313" eaLnBrk="1" hangingPunct="1">
                  <a:lnSpc>
                    <a:spcPct val="80000"/>
                  </a:lnSpc>
                  <a:buFont typeface="Wingdings" pitchFamily="2" charset="2"/>
                  <a:buChar char="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Parametri:</a:t>
                </a:r>
              </a:p>
              <a:p>
                <a:pPr marL="741363" lvl="1" indent="-284163" eaLnBrk="1" hangingPunct="1">
                  <a:lnSpc>
                    <a:spcPct val="80000"/>
                  </a:lnSpc>
                  <a:buClr>
                    <a:srgbClr val="9999CC"/>
                  </a:buClr>
                  <a:buFont typeface="Wingdings" pitchFamily="2" charset="2"/>
                  <a:buChar char="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Velikost vzorca (npr. </a:t>
                </a:r>
                <a:r>
                  <a:rPr lang="sl-SI" sz="2400" i="1" dirty="0" smtClean="0"/>
                  <a:t>n = 10</a:t>
                </a:r>
                <a:r>
                  <a:rPr lang="sl-SI" sz="2400" dirty="0" smtClean="0"/>
                  <a:t>)</a:t>
                </a:r>
              </a:p>
              <a:p>
                <a:pPr marL="741363" lvl="1" indent="-284163" eaLnBrk="1" hangingPunct="1">
                  <a:lnSpc>
                    <a:spcPct val="80000"/>
                  </a:lnSpc>
                  <a:spcBef>
                    <a:spcPts val="800"/>
                  </a:spcBef>
                  <a:buClr>
                    <a:srgbClr val="9999CC"/>
                  </a:buClr>
                  <a:buFont typeface="Wingdings" pitchFamily="2" charset="2"/>
                  <a:buChar char="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Izbrana porazdelitev in njeni parametri (npr. eksponentna za parametrom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/>
                      </a:rPr>
                      <m:t>𝜆</m:t>
                    </m:r>
                    <m:r>
                      <a:rPr lang="sl-SI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sl-SI" sz="2400" dirty="0" smtClean="0"/>
                  <a:t>.</a:t>
                </a:r>
              </a:p>
              <a:p>
                <a:pPr marL="341313" indent="-341313" eaLnBrk="1" hangingPunct="1">
                  <a:lnSpc>
                    <a:spcPct val="80000"/>
                  </a:lnSpc>
                  <a:buFont typeface="Wingdings" pitchFamily="2" charset="2"/>
                  <a:buChar char="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Slučajni elementi:</a:t>
                </a:r>
              </a:p>
              <a:p>
                <a:pPr marL="741363" lvl="1" indent="-284163" eaLnBrk="1" hangingPunct="1">
                  <a:lnSpc>
                    <a:spcPct val="80000"/>
                  </a:lnSpc>
                  <a:spcBef>
                    <a:spcPts val="800"/>
                  </a:spcBef>
                  <a:buClr>
                    <a:srgbClr val="9999CC"/>
                  </a:buClr>
                  <a:buFont typeface="Wingdings" pitchFamily="2" charset="2"/>
                  <a:buChar char="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Vrednosti v posameznih vzorcih</a:t>
                </a:r>
              </a:p>
              <a:p>
                <a:pPr marL="341313" indent="-341313" eaLnBrk="1" hangingPunct="1">
                  <a:lnSpc>
                    <a:spcPct val="80000"/>
                  </a:lnSpc>
                  <a:buFont typeface="Wingdings" pitchFamily="2" charset="2"/>
                  <a:buChar char="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Pravila, kako proces poteka:</a:t>
                </a:r>
              </a:p>
              <a:p>
                <a:pPr marL="741363" lvl="1" indent="-284163" eaLnBrk="1" hangingPunct="1">
                  <a:lnSpc>
                    <a:spcPct val="80000"/>
                  </a:lnSpc>
                  <a:spcBef>
                    <a:spcPts val="800"/>
                  </a:spcBef>
                  <a:buClr>
                    <a:srgbClr val="9999CC"/>
                  </a:buClr>
                  <a:buFont typeface="Wingdings" pitchFamily="2" charset="2"/>
                  <a:buChar char="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Izberemo </a:t>
                </a:r>
                <a:r>
                  <a:rPr lang="sl-SI" sz="2400" i="1" dirty="0" smtClean="0"/>
                  <a:t>n</a:t>
                </a:r>
                <a:r>
                  <a:rPr lang="sl-SI" sz="2400" dirty="0" smtClean="0"/>
                  <a:t> vrednosti spremenljivke (en vzorec) iz izbrane porazdelitve ter na njih izračunamo izbrano statistiko.</a:t>
                </a:r>
              </a:p>
              <a:p>
                <a:pPr marL="741363" lvl="1" indent="-284163" eaLnBrk="1" hangingPunct="1">
                  <a:lnSpc>
                    <a:spcPct val="80000"/>
                  </a:lnSpc>
                  <a:spcBef>
                    <a:spcPts val="800"/>
                  </a:spcBef>
                  <a:buClr>
                    <a:srgbClr val="9999CC"/>
                  </a:buClr>
                  <a:buFont typeface="Wingdings" pitchFamily="2" charset="2"/>
                  <a:buChar char="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</a:pPr>
                <a:r>
                  <a:rPr lang="sl-SI" sz="2400" dirty="0" smtClean="0"/>
                  <a:t>Zgornjo točko ponavljamo, dokler ne dobimo zadostnega števila ponovitev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772518"/>
                <a:ext cx="8785225" cy="5040858"/>
              </a:xfrm>
              <a:blipFill rotWithShape="1">
                <a:blip r:embed="rId3"/>
                <a:stretch>
                  <a:fillRect l="-416" t="-2297" r="-131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35280" cy="1371600"/>
          </a:xfrm>
        </p:spPr>
        <p:txBody>
          <a:bodyPr/>
          <a:lstStyle/>
          <a:p>
            <a:r>
              <a:rPr lang="sl-SI" dirty="0" smtClean="0"/>
              <a:t>Primer: Vzorčna porazdelitev statistike</a:t>
            </a:r>
            <a:r>
              <a:rPr lang="sl-SI" sz="2800" dirty="0" smtClean="0"/>
              <a:t> – mediana eksponentne porazdelitve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1200"/>
            <a:ext cx="8363272" cy="4256112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simStatDistr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statF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, n,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distr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rnorm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, m=1000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,...){</a:t>
            </a:r>
            <a:endParaRPr lang="sl-SI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   res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numeric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(m)</a:t>
            </a:r>
          </a:p>
          <a:p>
            <a:pPr marL="0" indent="0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(i 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in 1:m){</a:t>
            </a:r>
          </a:p>
          <a:p>
            <a:pPr marL="0" indent="0">
              <a:buNone/>
            </a:pP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tres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&lt;-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statF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distr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(n,...))</a:t>
            </a:r>
          </a:p>
          <a:p>
            <a:pPr marL="0" indent="0">
              <a:buNone/>
            </a:pP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        res[i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]&lt;-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tres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#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add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the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new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statistics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to 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res </a:t>
            </a:r>
          </a:p>
          <a:p>
            <a:pPr marL="0" indent="0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0" indent="0">
              <a:buNone/>
            </a:pPr>
            <a:r>
              <a:rPr lang="sl-SI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(res)</a:t>
            </a:r>
          </a:p>
          <a:p>
            <a:pPr marL="0" indent="0">
              <a:buNone/>
            </a:pP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sl-SI" sz="18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res&lt;-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simStatDistr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statF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=median, n=10,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distr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rexp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, m=1000, 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rate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=1/5) </a:t>
            </a:r>
          </a:p>
          <a:p>
            <a:pPr marL="0" indent="0">
              <a:buNone/>
            </a:pP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hist(res,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prob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=TRUE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curve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dnorm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(x,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mean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mean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(res),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sl-SI" sz="1800" b="1" dirty="0" err="1" smtClean="0">
                <a:latin typeface="Courier New" pitchFamily="49" charset="0"/>
                <a:cs typeface="Courier New" pitchFamily="49" charset="0"/>
              </a:rPr>
              <a:t>sd</a:t>
            </a:r>
            <a:r>
              <a:rPr lang="sl-SI" sz="1800" b="1" dirty="0" smtClean="0">
                <a:latin typeface="Courier New" pitchFamily="49" charset="0"/>
                <a:cs typeface="Courier New" pitchFamily="49" charset="0"/>
              </a:rPr>
              <a:t>(res)),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col="red",</a:t>
            </a:r>
            <a:r>
              <a:rPr lang="sl-SI" sz="1800" b="1" dirty="0" err="1">
                <a:latin typeface="Courier New" pitchFamily="49" charset="0"/>
                <a:cs typeface="Courier New" pitchFamily="49" charset="0"/>
              </a:rPr>
              <a:t>add</a:t>
            </a:r>
            <a:r>
              <a:rPr lang="sl-SI" sz="1800" b="1" dirty="0">
                <a:latin typeface="Courier New" pitchFamily="49" charset="0"/>
                <a:cs typeface="Courier New" pitchFamily="49" charset="0"/>
              </a:rPr>
              <a:t>=TRUE)</a:t>
            </a:r>
          </a:p>
          <a:p>
            <a:pPr marL="0" indent="0">
              <a:buNone/>
            </a:pPr>
            <a:endParaRPr lang="sl-SI" sz="1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1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Kaj sploh so simulacije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91264" cy="4536504"/>
          </a:xfrm>
        </p:spPr>
        <p:txBody>
          <a:bodyPr/>
          <a:lstStyle/>
          <a:p>
            <a:pPr eaLnBrk="1" hangingPunct="1"/>
            <a:r>
              <a:rPr lang="sl-SI" dirty="0" smtClean="0"/>
              <a:t>Simuliranje oz. imitiranje procesov pod določenimi pogoji (predpostavkami)</a:t>
            </a:r>
          </a:p>
          <a:p>
            <a:pPr eaLnBrk="1" hangingPunct="1"/>
            <a:r>
              <a:rPr lang="sl-SI" dirty="0" smtClean="0"/>
              <a:t>„Matematični“ oz. računalniški eksperimenti</a:t>
            </a:r>
          </a:p>
          <a:p>
            <a:pPr eaLnBrk="1" hangingPunct="1"/>
            <a:r>
              <a:rPr lang="sl-SI" dirty="0" smtClean="0"/>
              <a:t>Vključujejo (običajno):</a:t>
            </a:r>
          </a:p>
          <a:p>
            <a:pPr lvl="1" eaLnBrk="1" hangingPunct="1"/>
            <a:r>
              <a:rPr lang="sl-SI" dirty="0" smtClean="0"/>
              <a:t>Parametre, ki določajo začetno stanje</a:t>
            </a:r>
          </a:p>
          <a:p>
            <a:pPr lvl="1" eaLnBrk="1" hangingPunct="1"/>
            <a:r>
              <a:rPr lang="sl-SI" dirty="0" smtClean="0"/>
              <a:t>Pravila, kako proces poteka</a:t>
            </a:r>
          </a:p>
          <a:p>
            <a:pPr lvl="1" eaLnBrk="1" hangingPunct="1"/>
            <a:r>
              <a:rPr lang="sl-SI" dirty="0" smtClean="0"/>
              <a:t>Slučajne elemente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les\Dropbox\SSP - simulacije\porMedi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6" y="1484784"/>
            <a:ext cx="8640415" cy="43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8409571" cy="1371600"/>
          </a:xfrm>
        </p:spPr>
        <p:txBody>
          <a:bodyPr/>
          <a:lstStyle/>
          <a:p>
            <a:r>
              <a:rPr lang="sl-SI" dirty="0" smtClean="0"/>
              <a:t>Primer: Vzorčna porazdelitev statistike</a:t>
            </a:r>
            <a:r>
              <a:rPr lang="sl-SI" dirty="0"/>
              <a:t> </a:t>
            </a:r>
            <a:r>
              <a:rPr lang="sl-SI" sz="2800" dirty="0"/>
              <a:t>– mediana eksponentne porazdelitve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13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528762"/>
          </a:xfrm>
        </p:spPr>
        <p:txBody>
          <a:bodyPr lIns="90000" tIns="46800" rIns="90000" bIns="46800"/>
          <a:lstStyle/>
          <a:p>
            <a:pPr marL="341313" indent="-34131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/>
              <a:t>Razumevanje lastnosti statističnih metod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31188" cy="3592116"/>
          </a:xfrm>
        </p:spPr>
        <p:txBody>
          <a:bodyPr lIns="90000" tIns="46800" rIns="90000" bIns="46800"/>
          <a:lstStyle/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/>
              <a:t>Računanje pristranskosti in standardnih napak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/>
              <a:t>Kdaj je nek statističen test dober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dirty="0" smtClean="0"/>
              <a:t>Primerjava metod, spoznavanje lastnosti, 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5657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eaLnBrk="1" hangingPunct="1"/>
            <a:r>
              <a:rPr lang="sl-SI" sz="4000" smtClean="0"/>
              <a:t>Standardna napaka cenilke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68413"/>
            <a:ext cx="8569325" cy="4465637"/>
          </a:xfrm>
        </p:spPr>
        <p:txBody>
          <a:bodyPr/>
          <a:lstStyle/>
          <a:p>
            <a:pPr eaLnBrk="1" hangingPunct="1"/>
            <a:r>
              <a:rPr lang="sl-SI" sz="2800" smtClean="0"/>
              <a:t>Je standardni odklon vzorčnih ocen od povprečne vzorčne ocene </a:t>
            </a:r>
          </a:p>
          <a:p>
            <a:pPr lvl="1" eaLnBrk="1" hangingPunct="1"/>
            <a:r>
              <a:rPr lang="sl-SI" sz="2400" smtClean="0"/>
              <a:t>se pravi jo na ta način lahko računamo le, če imamo veliko vzorčnih ocen za isti parameter, po eno za vsak vzorec</a:t>
            </a:r>
          </a:p>
          <a:p>
            <a:pPr lvl="1" eaLnBrk="1" hangingPunct="1"/>
            <a:r>
              <a:rPr lang="sl-SI" sz="2400" smtClean="0"/>
              <a:t>Ker imamo običajno samo en vzorec, jo ne moremo računati</a:t>
            </a:r>
          </a:p>
          <a:p>
            <a:pPr eaLnBrk="1" hangingPunct="1"/>
            <a:r>
              <a:rPr lang="sl-SI" sz="2800" smtClean="0"/>
              <a:t>Ker lahko pri simulacijah enostavno generiramo poljubno število vzorcev, lahko brez problema izračunamo tudi standardno napako cenilke.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16013" y="5516563"/>
          <a:ext cx="22320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3" imgW="1346040" imgH="660240" progId="Equation.3">
                  <p:embed/>
                </p:oleObj>
              </mc:Choice>
              <mc:Fallback>
                <p:oleObj name="Equation" r:id="rId3" imgW="134604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516563"/>
                        <a:ext cx="22320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8229600" cy="955576"/>
          </a:xfrm>
        </p:spPr>
        <p:txBody>
          <a:bodyPr/>
          <a:lstStyle/>
          <a:p>
            <a:pPr eaLnBrk="1" hangingPunct="1"/>
            <a:r>
              <a:rPr lang="sl-SI" dirty="0" smtClean="0"/>
              <a:t>Pristranskost cenilke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496943" cy="5544345"/>
          </a:xfrm>
        </p:spPr>
        <p:txBody>
          <a:bodyPr/>
          <a:lstStyle/>
          <a:p>
            <a:pPr eaLnBrk="1" hangingPunct="1"/>
            <a:r>
              <a:rPr lang="sl-SI" dirty="0" smtClean="0"/>
              <a:t>Pristranskost cenilke je razlika med pravo vrednostjo parametra in pričakovano vrednostjo cenilke</a:t>
            </a:r>
          </a:p>
          <a:p>
            <a:pPr eaLnBrk="1" hangingPunct="1"/>
            <a:r>
              <a:rPr lang="sl-SI" dirty="0" smtClean="0"/>
              <a:t>Seveda na podlagi le enega vzorca ne moremo izračunati pričakovane vrednosti niti običajno ne vemo prave vrednosti</a:t>
            </a:r>
          </a:p>
          <a:p>
            <a:pPr eaLnBrk="1" hangingPunct="1"/>
            <a:r>
              <a:rPr lang="sl-SI" dirty="0" smtClean="0"/>
              <a:t>Pri simulacijah:</a:t>
            </a:r>
          </a:p>
          <a:p>
            <a:pPr lvl="1" eaLnBrk="1" hangingPunct="1"/>
            <a:r>
              <a:rPr lang="sl-SI" dirty="0" smtClean="0"/>
              <a:t> poznamo pravo vrednost (ker sami generiramo podatke)</a:t>
            </a:r>
          </a:p>
          <a:p>
            <a:pPr lvl="1" eaLnBrk="1" hangingPunct="1"/>
            <a:r>
              <a:rPr lang="sl-SI" dirty="0" smtClean="0"/>
              <a:t>Lahko izračunamo pričakovano vrednost (ker lahko generiramo mnogo vzorcev)</a:t>
            </a:r>
          </a:p>
          <a:p>
            <a:pPr lvl="1" eaLnBrk="1" hangingPunct="1"/>
            <a:endParaRPr lang="sl-SI" dirty="0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124266"/>
              </p:ext>
            </p:extLst>
          </p:nvPr>
        </p:nvGraphicFramePr>
        <p:xfrm>
          <a:off x="4499992" y="2204864"/>
          <a:ext cx="22320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1015920" imgH="215640" progId="Equation.3">
                  <p:embed/>
                </p:oleObj>
              </mc:Choice>
              <mc:Fallback>
                <p:oleObj name="Equation" r:id="rId3" imgW="10159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204864"/>
                        <a:ext cx="22320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Ales\Dropbox\SSP - simulacije\porMedia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136904" cy="40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4608" y="5472608"/>
                <a:ext cx="4703416" cy="12687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l-SI" sz="2400" dirty="0" smtClean="0"/>
                        <m:t>se</m:t>
                      </m:r>
                      <m:r>
                        <m:rPr>
                          <m:nor/>
                        </m:rPr>
                        <a:rPr lang="sl-SI" sz="2400" dirty="0" smtClean="0"/>
                        <m:t>(</m:t>
                      </m:r>
                      <m:r>
                        <m:rPr>
                          <m:nor/>
                        </m:rPr>
                        <a:rPr lang="sl-SI" sz="2400" dirty="0" smtClean="0"/>
                        <m:t>norm</m:t>
                      </m:r>
                      <m:r>
                        <m:rPr>
                          <m:nor/>
                        </m:rPr>
                        <a:rPr lang="sl-SI" sz="2400" dirty="0" smtClean="0"/>
                        <m:t>)=</m:t>
                      </m:r>
                      <m:rad>
                        <m:radPr>
                          <m:degHide m:val="on"/>
                          <m:ctrlPr>
                            <a:rPr lang="sl-SI" sz="240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sl-SI" sz="24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sz="2400" b="0" i="1" dirty="0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sl-SI" sz="2400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f>
                        <m:fPr>
                          <m:type m:val="lin"/>
                          <m:ctrlPr>
                            <a:rPr lang="sl-SI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2400" b="0" i="1" dirty="0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sz="24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2400" i="1" dirty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sl-SI" sz="2400" dirty="0"/>
                        <m:t>= 1.981</m:t>
                      </m:r>
                    </m:oMath>
                  </m:oMathPara>
                </a14:m>
                <a:endParaRPr lang="sl-SI" sz="2400" dirty="0" smtClean="0"/>
              </a:p>
              <a:p>
                <a:pPr marL="0" indent="0">
                  <a:buNone/>
                </a:pPr>
                <a:r>
                  <a:rPr lang="sl-SI" sz="2400" dirty="0" smtClean="0"/>
                  <a:t>se(sim)=</a:t>
                </a:r>
                <a:r>
                  <a:rPr lang="sl-SI" sz="2400" dirty="0" err="1" smtClean="0"/>
                  <a:t>sd</a:t>
                </a:r>
                <a:r>
                  <a:rPr lang="sl-SI" sz="2400" dirty="0" smtClean="0"/>
                  <a:t>(res) </a:t>
                </a:r>
                <a:r>
                  <a:rPr lang="sl-SI" sz="2400" dirty="0"/>
                  <a:t>= </a:t>
                </a:r>
                <a:r>
                  <a:rPr lang="sl-SI" sz="2400" dirty="0" smtClean="0"/>
                  <a:t>1.611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l-SI" sz="2400" b="0" i="0" smtClean="0">
                          <a:latin typeface="Cambria Math"/>
                        </a:rPr>
                        <m:t>bias</m:t>
                      </m:r>
                      <m:r>
                        <a:rPr lang="sl-SI" sz="2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l-SI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sl-SI" sz="2400" i="0">
                              <a:latin typeface="Cambria Math"/>
                            </a:rPr>
                            <m:t>res</m:t>
                          </m:r>
                        </m:e>
                      </m:acc>
                      <m:r>
                        <a:rPr lang="sl-SI" sz="2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sl-SI" sz="2400" b="0" i="0" smtClean="0">
                          <a:latin typeface="Cambria Math"/>
                        </a:rPr>
                        <m:t>Me</m:t>
                      </m:r>
                      <m:d>
                        <m:dPr>
                          <m:ctrlPr>
                            <a:rPr lang="sl-SI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sl-SI" sz="2400" b="0" i="0" smtClean="0">
                              <a:latin typeface="Cambria Math"/>
                            </a:rPr>
                            <m:t>teor</m:t>
                          </m:r>
                        </m:e>
                      </m:d>
                      <m:r>
                        <a:rPr lang="sl-SI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sl-SI" sz="2400"/>
                        <m:t>0.2611</m:t>
                      </m:r>
                    </m:oMath>
                  </m:oMathPara>
                </a14:m>
                <a:endParaRPr lang="sl-SI" sz="240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08" y="5472608"/>
                <a:ext cx="4703416" cy="1268760"/>
              </a:xfrm>
              <a:blipFill rotWithShape="1">
                <a:blip r:embed="rId3"/>
                <a:stretch>
                  <a:fillRect l="-2075" b="-528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 bwMode="auto">
              <a:xfrm>
                <a:off x="4572000" y="5445224"/>
                <a:ext cx="4689951" cy="1268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l-SI" sz="2400" dirty="0"/>
                        <m:t>se</m:t>
                      </m:r>
                      <m:r>
                        <m:rPr>
                          <m:nor/>
                        </m:rPr>
                        <a:rPr lang="sl-SI" sz="2400" dirty="0"/>
                        <m:t>(</m:t>
                      </m:r>
                      <m:r>
                        <m:rPr>
                          <m:nor/>
                        </m:rPr>
                        <a:rPr lang="sl-SI" sz="2400" dirty="0"/>
                        <m:t>norm</m:t>
                      </m:r>
                      <m:r>
                        <m:rPr>
                          <m:nor/>
                        </m:rPr>
                        <a:rPr lang="sl-SI" sz="2400" dirty="0"/>
                        <m:t>)=</m:t>
                      </m:r>
                      <m:rad>
                        <m:radPr>
                          <m:degHide m:val="on"/>
                          <m:ctrlPr>
                            <a:rPr lang="sl-SI" sz="2400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sl-SI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sl-SI" sz="2400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sl-SI" sz="2400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f>
                        <m:fPr>
                          <m:type m:val="lin"/>
                          <m:ctrlPr>
                            <a:rPr lang="sl-SI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l-SI" sz="2400" i="1" dirty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sz="2400" i="1" dirty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sl-SI" sz="2400" i="1" dirty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sl-SI" sz="2400" dirty="0"/>
                        <m:t>=</m:t>
                      </m:r>
                      <m:r>
                        <m:rPr>
                          <m:nor/>
                        </m:rPr>
                        <a:rPr lang="sl-SI" sz="2400" kern="0" dirty="0"/>
                        <m:t>0.6267</m:t>
                      </m:r>
                    </m:oMath>
                  </m:oMathPara>
                </a14:m>
                <a:endParaRPr lang="sl-SI" sz="2400" kern="0" dirty="0"/>
              </a:p>
              <a:p>
                <a:pPr marL="0" indent="0" defTabSz="914400">
                  <a:buNone/>
                </a:pPr>
                <a:r>
                  <a:rPr lang="sl-SI" sz="2400" kern="0" dirty="0" smtClean="0"/>
                  <a:t>se(sim)=</a:t>
                </a:r>
                <a:r>
                  <a:rPr lang="sl-SI" sz="2400" kern="0" dirty="0" err="1" smtClean="0"/>
                  <a:t>sd</a:t>
                </a:r>
                <a:r>
                  <a:rPr lang="sl-SI" sz="2400" kern="0" dirty="0" smtClean="0"/>
                  <a:t>(res2) = 0.4778</a:t>
                </a:r>
              </a:p>
              <a:p>
                <a:pPr marL="0" indent="0" defTabSz="9144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l-SI" sz="2400">
                          <a:latin typeface="Cambria Math"/>
                        </a:rPr>
                        <m:t>bias</m:t>
                      </m:r>
                      <m:r>
                        <a:rPr lang="sl-SI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sl-SI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sl-SI" sz="2400">
                              <a:latin typeface="Cambria Math"/>
                            </a:rPr>
                            <m:t>res</m:t>
                          </m:r>
                          <m:r>
                            <a:rPr lang="sl-SI" sz="2400" b="0" i="0" smtClean="0">
                              <a:latin typeface="Cambria Math"/>
                            </a:rPr>
                            <m:t>2</m:t>
                          </m:r>
                        </m:e>
                      </m:acc>
                      <m:r>
                        <a:rPr lang="sl-SI" sz="24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sl-SI" sz="2400">
                          <a:latin typeface="Cambria Math"/>
                        </a:rPr>
                        <m:t>Me</m:t>
                      </m:r>
                      <m:d>
                        <m:dPr>
                          <m:ctrlPr>
                            <a:rPr lang="sl-SI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sl-SI" sz="2400">
                              <a:latin typeface="Cambria Math"/>
                            </a:rPr>
                            <m:t>teor</m:t>
                          </m:r>
                        </m:e>
                      </m:d>
                      <m:r>
                        <m:rPr>
                          <m:nor/>
                        </m:rPr>
                        <a:rPr lang="sl-SI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sl-SI" sz="2400"/>
                        <m:t>0.02231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445224"/>
                <a:ext cx="4689951" cy="1268760"/>
              </a:xfrm>
              <a:prstGeom prst="rect">
                <a:avLst/>
              </a:prstGeom>
              <a:blipFill rotWithShape="1">
                <a:blip r:embed="rId4"/>
                <a:stretch>
                  <a:fillRect l="-1951" b="-52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409571" cy="1371600"/>
          </a:xfrm>
        </p:spPr>
        <p:txBody>
          <a:bodyPr/>
          <a:lstStyle/>
          <a:p>
            <a:r>
              <a:rPr lang="sl-SI" dirty="0"/>
              <a:t>Primer:Ocena pristranskosti in se - </a:t>
            </a:r>
            <a:r>
              <a:rPr lang="sl-SI" sz="3200" dirty="0"/>
              <a:t>mediana eksponentne porazdelitve</a:t>
            </a:r>
            <a:endParaRPr lang="sl-SI" dirty="0"/>
          </a:p>
        </p:txBody>
      </p:sp>
      <p:sp>
        <p:nvSpPr>
          <p:cNvPr id="3" name="Rectangle 2"/>
          <p:cNvSpPr/>
          <p:nvPr/>
        </p:nvSpPr>
        <p:spPr>
          <a:xfrm>
            <a:off x="3347864" y="4869160"/>
            <a:ext cx="264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chemeClr val="tx1"/>
                </a:solidFill>
                <a:latin typeface="+mn-lt"/>
              </a:rPr>
              <a:t>Me(</a:t>
            </a:r>
            <a:r>
              <a:rPr lang="sl-SI" sz="2400" dirty="0" err="1" smtClean="0">
                <a:solidFill>
                  <a:schemeClr val="tx1"/>
                </a:solidFill>
                <a:latin typeface="+mn-lt"/>
              </a:rPr>
              <a:t>teor</a:t>
            </a:r>
            <a:r>
              <a:rPr lang="sl-SI" sz="24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sl-SI" sz="2400" dirty="0">
                <a:solidFill>
                  <a:schemeClr val="tx1"/>
                </a:solidFill>
                <a:latin typeface="+mn-lt"/>
              </a:rPr>
              <a:t>= </a:t>
            </a:r>
            <a:r>
              <a:rPr lang="sl-SI" sz="2400" dirty="0" smtClean="0">
                <a:solidFill>
                  <a:schemeClr val="tx1"/>
                </a:solidFill>
                <a:latin typeface="+mn-lt"/>
              </a:rPr>
              <a:t>3.4657</a:t>
            </a:r>
            <a:endParaRPr lang="sl-SI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2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31188" cy="1173187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dirty="0" smtClean="0"/>
              <a:t>Kdaj nek statističen test deluje dobro?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0844" cy="5157192"/>
          </a:xfrm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Je veljaven </a:t>
            </a:r>
            <a:r>
              <a:rPr lang="sl-SI" sz="2800" dirty="0" smtClean="0">
                <a:sym typeface="Wingdings" pitchFamily="2" charset="2"/>
              </a:rPr>
              <a:t></a:t>
            </a:r>
            <a:r>
              <a:rPr lang="sl-SI" sz="2800" dirty="0" smtClean="0"/>
              <a:t>Porazdelitev testne statistike je pri izpolnjeni ničelni hipotezi je enaka predvideni (teoretični) </a:t>
            </a:r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400" dirty="0" smtClean="0">
                <a:sym typeface="Wingdings" pitchFamily="2" charset="2"/>
              </a:rPr>
              <a:t>Porazdelitev natančnih stopenj tveganja je enakomerna</a:t>
            </a:r>
            <a:endParaRPr lang="sl-SI" sz="2400" dirty="0" smtClean="0"/>
          </a:p>
          <a:p>
            <a:pPr lvl="1" eaLnBrk="1" hangingPunct="1">
              <a:lnSpc>
                <a:spcPct val="80000"/>
              </a:lnSpc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400" dirty="0" smtClean="0"/>
              <a:t>Kadar pri 5% tveganju zavrnemo ničelno hipotezo res v točno 5% primerov, ko leta velja.</a:t>
            </a: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Ima čim večjo „moč“. Ima čim manjšo tveganje za napako II. vrste (da ničelne hipoteze ne zavrnemo, kadar ne drži).</a:t>
            </a: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Oboje sicer lahko običajno (in ob izpolnjenih predpostavkah) preverimo tudi analitično</a:t>
            </a:r>
          </a:p>
          <a:p>
            <a:pPr marL="341313" indent="-341313" eaLnBrk="1" hangingPunct="1">
              <a:lnSpc>
                <a:spcPct val="8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Simulacije so posebej uporabne za preverjanje le-tega ob kršenih predpostavkah.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291513" cy="885825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mtClean="0"/>
              <a:t>Kdaj je test veljaven?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0075" cy="5256212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Porazdelitev </a:t>
            </a:r>
            <a:r>
              <a:rPr lang="sl-SI" sz="2800" b="1" dirty="0" smtClean="0">
                <a:solidFill>
                  <a:srgbClr val="0000FF"/>
                </a:solidFill>
              </a:rPr>
              <a:t>testne statistike</a:t>
            </a:r>
            <a:r>
              <a:rPr lang="sl-SI" sz="2800" dirty="0" smtClean="0"/>
              <a:t> je pri izpolnjeni ničelni hipotezi je </a:t>
            </a:r>
            <a:r>
              <a:rPr lang="sl-SI" sz="2800" b="1" dirty="0" smtClean="0">
                <a:solidFill>
                  <a:srgbClr val="0000FF"/>
                </a:solidFill>
              </a:rPr>
              <a:t>enaka predvideni</a:t>
            </a:r>
            <a:r>
              <a:rPr lang="sl-SI" sz="2800" dirty="0" smtClean="0"/>
              <a:t> (teoretični)  </a:t>
            </a:r>
            <a:r>
              <a:rPr lang="sl-SI" sz="2800" dirty="0" smtClean="0">
                <a:cs typeface="Arial" charset="0"/>
              </a:rPr>
              <a:t>↔ </a:t>
            </a:r>
            <a:r>
              <a:rPr lang="sl-SI" sz="2800" dirty="0" smtClean="0">
                <a:sym typeface="Wingdings" pitchFamily="2" charset="2"/>
              </a:rPr>
              <a:t>porazdelitev </a:t>
            </a:r>
            <a:r>
              <a:rPr lang="sl-SI" sz="2800" b="1" dirty="0" smtClean="0">
                <a:solidFill>
                  <a:srgbClr val="0000FF"/>
                </a:solidFill>
                <a:sym typeface="Wingdings" pitchFamily="2" charset="2"/>
              </a:rPr>
              <a:t>natnačnih stopenj tveganja</a:t>
            </a:r>
            <a:r>
              <a:rPr lang="sl-SI" sz="2800" dirty="0" smtClean="0">
                <a:sym typeface="Wingdings" pitchFamily="2" charset="2"/>
              </a:rPr>
              <a:t> je </a:t>
            </a:r>
            <a:r>
              <a:rPr lang="sl-SI" sz="2800" b="1" dirty="0" smtClean="0">
                <a:solidFill>
                  <a:srgbClr val="0000FF"/>
                </a:solidFill>
                <a:sym typeface="Wingdings" pitchFamily="2" charset="2"/>
              </a:rPr>
              <a:t>enakomerna</a:t>
            </a:r>
          </a:p>
          <a:p>
            <a:pPr marL="341313" indent="-341313" defTabSz="44926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>
                <a:sym typeface="Wingdings" pitchFamily="2" charset="2"/>
              </a:rPr>
              <a:t>Oboje lahko preverimo:</a:t>
            </a:r>
          </a:p>
          <a:p>
            <a:pPr lvl="1" defTabSz="44926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400" dirty="0" smtClean="0">
                <a:sym typeface="Wingdings" pitchFamily="2" charset="2"/>
              </a:rPr>
              <a:t>Z grafičnimi metodami (histogram, </a:t>
            </a:r>
            <a:r>
              <a:rPr lang="sl-SI" sz="2400" dirty="0" err="1" smtClean="0">
                <a:sym typeface="Wingdings" pitchFamily="2" charset="2"/>
              </a:rPr>
              <a:t>qqplot</a:t>
            </a:r>
            <a:r>
              <a:rPr lang="sl-SI" sz="2400" dirty="0" smtClean="0">
                <a:sym typeface="Wingdings" pitchFamily="2" charset="2"/>
              </a:rPr>
              <a:t>)</a:t>
            </a:r>
          </a:p>
          <a:p>
            <a:pPr lvl="1" defTabSz="44926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400" dirty="0" smtClean="0">
                <a:sym typeface="Wingdings" pitchFamily="2" charset="2"/>
              </a:rPr>
              <a:t>S </a:t>
            </a:r>
            <a:r>
              <a:rPr lang="sl-SI" sz="2400" dirty="0" err="1" smtClean="0">
                <a:sym typeface="Wingdings" pitchFamily="2" charset="2"/>
              </a:rPr>
              <a:t>Kolmogorov</a:t>
            </a:r>
            <a:r>
              <a:rPr lang="sl-SI" sz="2400" dirty="0" smtClean="0">
                <a:sym typeface="Wingdings" pitchFamily="2" charset="2"/>
              </a:rPr>
              <a:t>-</a:t>
            </a:r>
            <a:r>
              <a:rPr lang="sl-SI" sz="2400" dirty="0" err="1" smtClean="0">
                <a:sym typeface="Wingdings" pitchFamily="2" charset="2"/>
              </a:rPr>
              <a:t>Smirnov</a:t>
            </a:r>
            <a:r>
              <a:rPr lang="sl-SI" sz="2400" dirty="0" smtClean="0">
                <a:sym typeface="Wingdings" pitchFamily="2" charset="2"/>
              </a:rPr>
              <a:t> testom  Pozor: Pri ocenjevanju testov so še posebej pomembni “repi”, ta test pa primerja celotni porazdelitvi.</a:t>
            </a:r>
            <a:endParaRPr lang="sl-SI" sz="2400" dirty="0" smtClean="0"/>
          </a:p>
          <a:p>
            <a:pPr marL="341313" indent="-341313" defTabSz="44926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“Po domače”: Kadar pri 5% tveganju zavrnemo ničelno hipotezo res v točno 5% primerov, ko leta velja.</a:t>
            </a:r>
          </a:p>
        </p:txBody>
      </p:sp>
    </p:spTree>
    <p:extLst>
      <p:ext uri="{BB962C8B-B14F-4D97-AF65-F5344CB8AC3E}">
        <p14:creationId xmlns:p14="http://schemas.microsoft.com/office/powerpoint/2010/main" val="1035446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65125"/>
            <a:ext cx="8435975" cy="1555750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3200" smtClean="0"/>
              <a:t>Primer: Ali nam da t-test za en vzorec veljavne rezultate tudi v primeru, ko spremenljivka ni normalno porazdeljena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8713788" cy="4608513"/>
          </a:xfrm>
        </p:spPr>
        <p:txBody>
          <a:bodyPr lIns="90000" tIns="46800" rIns="90000" bIns="46800"/>
          <a:lstStyle/>
          <a:p>
            <a:pPr marL="341313" indent="-34131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Parametri:</a:t>
            </a:r>
          </a:p>
          <a:p>
            <a:pPr marL="741363" lvl="1" indent="-284163" eaLnBrk="1" hangingPunct="1">
              <a:lnSpc>
                <a:spcPct val="90000"/>
              </a:lnSpc>
              <a:buClr>
                <a:srgbClr val="9999CC"/>
              </a:buClr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dirty="0" smtClean="0"/>
              <a:t>Velikost vzorca (n = 10)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800"/>
              </a:spcBef>
              <a:buClr>
                <a:srgbClr val="9999CC"/>
              </a:buClr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dirty="0" smtClean="0"/>
              <a:t>Porazdelitev spremenljivke (enakomerna [0,1])</a:t>
            </a:r>
          </a:p>
          <a:p>
            <a:pPr marL="341313" indent="-341313" eaLnBrk="1" hangingPunct="1">
              <a:lnSpc>
                <a:spcPct val="9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z="2800" dirty="0" smtClean="0"/>
              <a:t>Slučajni elementi: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800"/>
              </a:spcBef>
              <a:buClr>
                <a:srgbClr val="9999CC"/>
              </a:buClr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dirty="0" smtClean="0"/>
              <a:t>Dejanske vrednosti spremenljivke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686800" cy="1027113"/>
          </a:xfrm>
        </p:spPr>
        <p:txBody>
          <a:bodyPr/>
          <a:lstStyle/>
          <a:p>
            <a:pPr eaLnBrk="1" hangingPunct="1"/>
            <a:r>
              <a:rPr lang="sl-SI" sz="4000" dirty="0" smtClean="0"/>
              <a:t>Primer: Veljavnost t-testa za en vzorec </a:t>
            </a:r>
            <a:r>
              <a:rPr lang="sl-SI" sz="4000" dirty="0"/>
              <a:t>ob enakomerni porazdelitvi</a:t>
            </a:r>
            <a:endParaRPr lang="sl-SI" sz="4000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734050"/>
            <a:ext cx="8507412" cy="935038"/>
          </a:xfrm>
        </p:spPr>
        <p:txBody>
          <a:bodyPr/>
          <a:lstStyle/>
          <a:p>
            <a:pPr eaLnBrk="1" hangingPunct="1"/>
            <a:r>
              <a:rPr lang="sl-SI" sz="2400" dirty="0" smtClean="0"/>
              <a:t>K-S za t vrednosti: </a:t>
            </a:r>
            <a:r>
              <a:rPr lang="sl-SI" sz="2400" i="1" dirty="0" smtClean="0"/>
              <a:t>p = </a:t>
            </a:r>
            <a:r>
              <a:rPr lang="sl-SI" sz="2400" dirty="0"/>
              <a:t>0.9337 </a:t>
            </a:r>
            <a:r>
              <a:rPr lang="sl-SI" sz="2400" dirty="0" smtClean="0"/>
              <a:t>(enostranski t-test)</a:t>
            </a:r>
          </a:p>
          <a:p>
            <a:pPr eaLnBrk="1" hangingPunct="1"/>
            <a:r>
              <a:rPr lang="sl-SI" sz="2400" dirty="0" smtClean="0"/>
              <a:t>K-S za dvostranske </a:t>
            </a:r>
            <a:r>
              <a:rPr lang="sl-SI" sz="2400" i="1" dirty="0" smtClean="0"/>
              <a:t>p</a:t>
            </a:r>
            <a:r>
              <a:rPr lang="sl-SI" sz="2400" dirty="0" smtClean="0"/>
              <a:t> vrednosti (ali </a:t>
            </a:r>
            <a:r>
              <a:rPr lang="sl-SI" sz="2400" i="1" dirty="0" smtClean="0"/>
              <a:t>abs(t)</a:t>
            </a:r>
            <a:r>
              <a:rPr lang="sl-SI" sz="2400" dirty="0" smtClean="0"/>
              <a:t>): </a:t>
            </a:r>
            <a:r>
              <a:rPr lang="sl-SI" sz="2400" i="1" dirty="0" smtClean="0"/>
              <a:t>p = </a:t>
            </a:r>
            <a:r>
              <a:rPr lang="sl-SI" sz="2400" dirty="0"/>
              <a:t>0.8961</a:t>
            </a:r>
            <a:endParaRPr lang="sl-SI" sz="2400" i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50" name="Picture 6" descr="C:\Ales\My Dropbox\SSP - simulacije\oneSampleTtestValidUn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909"/>
            <a:ext cx="9144000" cy="38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16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Resnejši primer: Veljavnost ob neizpolnjenih predpostavkah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Ali </a:t>
            </a:r>
            <a:r>
              <a:rPr lang="sl-SI" dirty="0"/>
              <a:t>sta t-test za neodvisne vzorce (enake variance) in </a:t>
            </a:r>
            <a:r>
              <a:rPr lang="sl-SI" dirty="0" err="1" smtClean="0"/>
              <a:t>permutacijski</a:t>
            </a:r>
            <a:r>
              <a:rPr lang="sl-SI" dirty="0" smtClean="0"/>
              <a:t> test veljavna ob:</a:t>
            </a:r>
          </a:p>
          <a:p>
            <a:pPr lvl="1"/>
            <a:r>
              <a:rPr lang="sl-SI" dirty="0" smtClean="0"/>
              <a:t>Normalni </a:t>
            </a:r>
            <a:r>
              <a:rPr lang="sl-SI" dirty="0" err="1" smtClean="0"/>
              <a:t>vs</a:t>
            </a:r>
            <a:r>
              <a:rPr lang="sl-SI" dirty="0" smtClean="0"/>
              <a:t>. zelo koničasti in asimetrični porazdelitvi</a:t>
            </a:r>
          </a:p>
          <a:p>
            <a:pPr lvl="1"/>
            <a:r>
              <a:rPr lang="sl-SI" dirty="0" smtClean="0"/>
              <a:t>Enako velikih </a:t>
            </a:r>
            <a:r>
              <a:rPr lang="sl-SI" dirty="0" err="1" smtClean="0"/>
              <a:t>vs</a:t>
            </a:r>
            <a:r>
              <a:rPr lang="sl-SI" dirty="0" smtClean="0"/>
              <a:t>. različno velikih skupinah</a:t>
            </a:r>
          </a:p>
          <a:p>
            <a:pPr lvl="1"/>
            <a:r>
              <a:rPr lang="sl-SI" dirty="0" smtClean="0"/>
              <a:t>Enakih </a:t>
            </a:r>
            <a:r>
              <a:rPr lang="sl-SI" dirty="0" err="1" smtClean="0"/>
              <a:t>vs</a:t>
            </a:r>
            <a:r>
              <a:rPr lang="sl-SI" dirty="0"/>
              <a:t>. </a:t>
            </a:r>
            <a:r>
              <a:rPr lang="sl-SI" dirty="0" smtClean="0"/>
              <a:t>različnih </a:t>
            </a:r>
            <a:r>
              <a:rPr lang="sl-SI" dirty="0" err="1" smtClean="0"/>
              <a:t>stand</a:t>
            </a:r>
            <a:r>
              <a:rPr lang="sl-SI" dirty="0" smtClean="0"/>
              <a:t>. Odklonih</a:t>
            </a:r>
          </a:p>
          <a:p>
            <a:r>
              <a:rPr lang="sl-SI" dirty="0" smtClean="0"/>
              <a:t>(Rezultati študentske domače naloge)</a:t>
            </a:r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64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Ales\My Dropbox\SSP - simulacije\Histo-cakalniCa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8435280" cy="55446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Parametri: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Število “okenc” (2)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Predpostavimo eno vrsto 				        za vse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Parametri, ki določajo                                                  porazdelitev “časov”                                                prihodov strank (1) v banko                                                 in porazdelitev “časov”                                               obravnav posameznih strank (1.7)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Slučajni elementi: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Dejanski časi prihodov in obravnav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Pravila, kako proces poteka: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400" dirty="0" smtClean="0"/>
              <a:t>Stranka pride v banko, se postavi v vrsto, stopi k 1. prostemu okencu, opravi storitev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18487" cy="884238"/>
          </a:xfrm>
        </p:spPr>
        <p:txBody>
          <a:bodyPr/>
          <a:lstStyle/>
          <a:p>
            <a:pPr eaLnBrk="1" hangingPunct="1"/>
            <a:r>
              <a:rPr lang="sl-SI" dirty="0" smtClean="0"/>
              <a:t>Primer: Čakalna doba v banki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3970784" cy="2395736"/>
          </a:xfrm>
        </p:spPr>
        <p:txBody>
          <a:bodyPr/>
          <a:lstStyle/>
          <a:p>
            <a:r>
              <a:rPr lang="sl-SI" sz="3600" dirty="0" smtClean="0"/>
              <a:t>Resnejši primer: Veljavnost ob neizpolnjenih predpostavkah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384" y="3140968"/>
            <a:ext cx="4038600" cy="3230488"/>
          </a:xfrm>
        </p:spPr>
        <p:txBody>
          <a:bodyPr/>
          <a:lstStyle/>
          <a:p>
            <a:r>
              <a:rPr lang="sl-SI" dirty="0" smtClean="0"/>
              <a:t>Originalni porazdelitvi</a:t>
            </a:r>
          </a:p>
          <a:p>
            <a:r>
              <a:rPr lang="sl-SI" dirty="0" smtClean="0"/>
              <a:t>Skupini: </a:t>
            </a:r>
          </a:p>
          <a:p>
            <a:pPr lvl="1"/>
            <a:r>
              <a:rPr lang="sl-SI" dirty="0" smtClean="0"/>
              <a:t>100, 100 </a:t>
            </a:r>
          </a:p>
          <a:p>
            <a:pPr lvl="1"/>
            <a:r>
              <a:rPr lang="sl-SI" dirty="0" smtClean="0"/>
              <a:t>150, 50</a:t>
            </a:r>
          </a:p>
          <a:p>
            <a:r>
              <a:rPr lang="sl-SI" dirty="0" err="1" smtClean="0"/>
              <a:t>Sd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1, 1</a:t>
            </a:r>
          </a:p>
          <a:p>
            <a:pPr lvl="1"/>
            <a:r>
              <a:rPr lang="sl-SI" dirty="0" smtClean="0"/>
              <a:t>1, 5</a:t>
            </a:r>
          </a:p>
          <a:p>
            <a:endParaRPr lang="sl-SI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18579"/>
            <a:ext cx="4109717" cy="6239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211960" y="2708920"/>
            <a:ext cx="648072" cy="57606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211960" y="3573016"/>
            <a:ext cx="504056" cy="86409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59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Resnejši primer: Veljavnost ob neizpolnjenih predpostavkah</a:t>
            </a:r>
            <a:endParaRPr lang="sl-SI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Rezultati </a:t>
            </a:r>
            <a:r>
              <a:rPr lang="sl-SI" dirty="0" err="1"/>
              <a:t>Kolmogorov</a:t>
            </a:r>
            <a:r>
              <a:rPr lang="sl-SI" dirty="0"/>
              <a:t>–</a:t>
            </a:r>
            <a:r>
              <a:rPr lang="sl-SI" dirty="0" err="1"/>
              <a:t>Smirnov</a:t>
            </a:r>
            <a:r>
              <a:rPr lang="sl-SI" dirty="0"/>
              <a:t> </a:t>
            </a:r>
            <a:r>
              <a:rPr lang="sl-SI" dirty="0" smtClean="0"/>
              <a:t>testa </a:t>
            </a:r>
            <a:r>
              <a:rPr lang="sl-SI" dirty="0"/>
              <a:t>(p vrednosti)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25436"/>
              </p:ext>
            </p:extLst>
          </p:nvPr>
        </p:nvGraphicFramePr>
        <p:xfrm>
          <a:off x="107504" y="3336384"/>
          <a:ext cx="8856985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568"/>
                <a:gridCol w="1850784"/>
                <a:gridCol w="1224136"/>
                <a:gridCol w="1656184"/>
                <a:gridCol w="1224136"/>
                <a:gridCol w="1584177"/>
              </a:tblGrid>
              <a:tr h="19050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Kolmogorov</a:t>
                      </a:r>
                      <a:r>
                        <a:rPr lang="sl-SI" sz="2000" dirty="0">
                          <a:effectLst/>
                        </a:rPr>
                        <a:t>–</a:t>
                      </a:r>
                      <a:r>
                        <a:rPr lang="sl-SI" sz="2000" dirty="0" err="1">
                          <a:effectLst/>
                        </a:rPr>
                        <a:t>Smirnov</a:t>
                      </a:r>
                      <a:r>
                        <a:rPr lang="sl-SI" sz="2000" dirty="0">
                          <a:effectLst/>
                        </a:rPr>
                        <a:t> test </a:t>
                      </a:r>
                      <a:r>
                        <a:rPr lang="sl-SI" sz="2000" dirty="0" smtClean="0">
                          <a:effectLst/>
                        </a:rPr>
                        <a:t> (</a:t>
                      </a:r>
                      <a:r>
                        <a:rPr lang="sl-SI" sz="2000" dirty="0">
                          <a:effectLst/>
                        </a:rPr>
                        <a:t>p vrednosti)</a:t>
                      </a:r>
                      <a:endParaRPr lang="sl-SI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sd1=1 &amp; sd2=1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sd1=1 &amp; sd2=5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90500">
                <a:tc gridSpan="2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normalna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asimetrična in koničasta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normalna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asimetrična in koničasta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n1=100 &amp; </a:t>
                      </a:r>
                      <a:r>
                        <a:rPr lang="sl-SI" sz="2000" dirty="0" smtClean="0">
                          <a:effectLst/>
                        </a:rPr>
                        <a:t>n2=100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t-test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0,5702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0,5939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0,5873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0,6090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 err="1" smtClean="0">
                          <a:effectLst/>
                        </a:rPr>
                        <a:t>permutacijski</a:t>
                      </a:r>
                      <a:r>
                        <a:rPr lang="sl-SI" sz="2000" dirty="0" smtClean="0">
                          <a:effectLst/>
                        </a:rPr>
                        <a:t> t.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0,5596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0,5085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0,6121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0,4131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1755" marR="71755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n1=50 &amp; n2=150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t-test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0,2384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0,9979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FF0000"/>
                          </a:solidFill>
                          <a:effectLst/>
                        </a:rPr>
                        <a:t>0,0000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FF0000"/>
                          </a:solidFill>
                          <a:effectLst/>
                        </a:rPr>
                        <a:t>0,0000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 err="1">
                          <a:effectLst/>
                        </a:rPr>
                        <a:t>permutacijski</a:t>
                      </a:r>
                      <a:r>
                        <a:rPr lang="sl-SI" sz="2000" dirty="0">
                          <a:effectLst/>
                        </a:rPr>
                        <a:t> </a:t>
                      </a:r>
                      <a:r>
                        <a:rPr lang="sl-SI" sz="2000" dirty="0" smtClean="0">
                          <a:effectLst/>
                        </a:rPr>
                        <a:t>t.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</a:rPr>
                        <a:t>0,3291</a:t>
                      </a:r>
                      <a:endParaRPr lang="sl-SI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0,9987</a:t>
                      </a:r>
                      <a:endParaRPr lang="sl-SI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FF0000"/>
                          </a:solidFill>
                          <a:effectLst/>
                        </a:rPr>
                        <a:t>0,0000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dirty="0">
                          <a:solidFill>
                            <a:srgbClr val="FF0000"/>
                          </a:solidFill>
                          <a:effectLst/>
                        </a:rPr>
                        <a:t>0,0000</a:t>
                      </a:r>
                      <a:endParaRPr lang="sl-SI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r>
              <a:rPr lang="sl-SI" dirty="0" smtClean="0"/>
              <a:t>Resnejši primer: Veljavnost ob neizpolnjenih predpostavkah</a:t>
            </a:r>
            <a:endParaRPr lang="sl-SI" dirty="0"/>
          </a:p>
        </p:txBody>
      </p:sp>
      <p:pic>
        <p:nvPicPr>
          <p:cNvPr id="9" name="Picture 8" descr="D:\Dropbox\Faks\Podiplomski\Statistika in informacijske tehnologije\hw5\New folder\n 50 &amp; 150 ; sd 1 &amp; 5 ; alfa beta 1e+06 &amp; 1e+06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3376"/>
            <a:ext cx="3241158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Dropbox\Faks\Podiplomski\Statistika in informacijske tehnologije\hw5\New folder\n 100 &amp; 100 ; sd 1 &amp; 5 ; alfa beta 0.9 &amp; 10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3376"/>
            <a:ext cx="3241158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186738" cy="544512"/>
          </a:xfrm>
        </p:spPr>
        <p:txBody>
          <a:bodyPr lIns="90000" tIns="46800" rIns="90000" bIns="4680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4000" smtClean="0"/>
              <a:t>Kako izmerimo “moč” testa?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643937" cy="5500688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341313" indent="-341313" defTabSz="449263" eaLnBrk="1" hangingPunct="1">
              <a:lnSpc>
                <a:spcPct val="11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 dirty="0" smtClean="0"/>
              <a:t>Moč testa je pravzaprav verjetnost, da ne bomo naredili napake II. vrste (verjetnost, da ničelno hipotezo ne zavrnemo, kadar ne drži).</a:t>
            </a:r>
          </a:p>
          <a:p>
            <a:pPr marL="341313" indent="-341313" defTabSz="449263" eaLnBrk="1" hangingPunct="1">
              <a:lnSpc>
                <a:spcPct val="11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 dirty="0" smtClean="0"/>
              <a:t>Ocenjujemo jo lahko preko teoretične porazdelitve ali preko simulacij (če teoretična porazdelitev ni znana).</a:t>
            </a:r>
          </a:p>
          <a:p>
            <a:pPr marL="341313" indent="-341313" defTabSz="449263" eaLnBrk="1" hangingPunct="1">
              <a:lnSpc>
                <a:spcPct val="11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 dirty="0" smtClean="0"/>
              <a:t>Ne obstaja neka splošna “moč” (vrednost), ampak je leta odvisna od alternativne hipoteze – ta mora biti točno izražena (z neko vrednostjo parametra, ne le, da je drugačen kot v ničelni hipotezi).</a:t>
            </a:r>
            <a:r>
              <a:rPr lang="sl-SI" sz="2800" dirty="0" smtClean="0">
                <a:sym typeface="Wingdings" pitchFamily="2" charset="2"/>
              </a:rPr>
              <a:t> </a:t>
            </a:r>
            <a:r>
              <a:rPr lang="sl-SI" sz="2200" dirty="0" smtClean="0">
                <a:sym typeface="Wingdings" pitchFamily="2" charset="2"/>
              </a:rPr>
              <a:t>Pogosto za vrednost alternativne hipoteze uporabimo vrednost statistike, pri kateri je stopnja značilnosti enaka neki stopnji značilnosti (npr. 5%).</a:t>
            </a:r>
            <a:endParaRPr lang="sl-SI" sz="2800" dirty="0" smtClean="0"/>
          </a:p>
          <a:p>
            <a:pPr marL="341313" indent="-341313" defTabSz="449263" eaLnBrk="1" hangingPunct="1">
              <a:lnSpc>
                <a:spcPct val="110000"/>
              </a:lnSpc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 dirty="0" smtClean="0"/>
              <a:t>Pri preverjanju moči “vemo”, kakšna je realnost in le-ta ustreza alternativni hipotezi.</a:t>
            </a:r>
          </a:p>
        </p:txBody>
      </p:sp>
    </p:spTree>
    <p:extLst>
      <p:ext uri="{BB962C8B-B14F-4D97-AF65-F5344CB8AC3E}">
        <p14:creationId xmlns:p14="http://schemas.microsoft.com/office/powerpoint/2010/main" val="2740593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Primer: Moč t-testa za dva neodvisna vzorca </a:t>
            </a:r>
          </a:p>
        </p:txBody>
      </p:sp>
      <p:sp>
        <p:nvSpPr>
          <p:cNvPr id="5837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Podatki (variance so enake):</a:t>
            </a:r>
          </a:p>
          <a:p>
            <a:pPr lvl="1" eaLnBrk="1" hangingPunct="1"/>
            <a:r>
              <a:rPr lang="sl-SI" i="1" dirty="0" smtClean="0"/>
              <a:t>n1</a:t>
            </a:r>
            <a:r>
              <a:rPr lang="sl-SI" dirty="0" smtClean="0"/>
              <a:t> = 10, </a:t>
            </a:r>
            <a:r>
              <a:rPr lang="sl-SI" i="1" dirty="0" smtClean="0"/>
              <a:t>n2</a:t>
            </a:r>
            <a:r>
              <a:rPr lang="sl-SI" dirty="0" smtClean="0"/>
              <a:t> = 20</a:t>
            </a:r>
          </a:p>
          <a:p>
            <a:pPr lvl="1" eaLnBrk="1" hangingPunct="1"/>
            <a:r>
              <a:rPr lang="el-GR" i="1" dirty="0" smtClean="0">
                <a:cs typeface="Arial" charset="0"/>
              </a:rPr>
              <a:t>μ</a:t>
            </a:r>
            <a:r>
              <a:rPr lang="sl-SI" i="1" baseline="-25000" dirty="0" smtClean="0">
                <a:cs typeface="Arial" charset="0"/>
              </a:rPr>
              <a:t>1</a:t>
            </a:r>
            <a:r>
              <a:rPr lang="sl-SI" dirty="0" smtClean="0">
                <a:cs typeface="Arial" charset="0"/>
              </a:rPr>
              <a:t> = 0, </a:t>
            </a:r>
            <a:r>
              <a:rPr lang="el-GR" i="1" dirty="0" smtClean="0">
                <a:cs typeface="Arial" charset="0"/>
              </a:rPr>
              <a:t>μ</a:t>
            </a:r>
            <a:r>
              <a:rPr lang="sl-SI" i="1" baseline="-25000" dirty="0" smtClean="0">
                <a:cs typeface="Arial" charset="0"/>
              </a:rPr>
              <a:t>2</a:t>
            </a:r>
            <a:r>
              <a:rPr lang="sl-SI" dirty="0" smtClean="0">
                <a:cs typeface="Arial" charset="0"/>
              </a:rPr>
              <a:t> = 0.5 </a:t>
            </a:r>
            <a:r>
              <a:rPr lang="sl-SI" dirty="0" smtClean="0">
                <a:cs typeface="Arial" charset="0"/>
                <a:sym typeface="Wingdings" pitchFamily="2" charset="2"/>
              </a:rPr>
              <a:t> </a:t>
            </a:r>
            <a:r>
              <a:rPr lang="sl-SI" i="1" dirty="0" smtClean="0">
                <a:cs typeface="Arial" charset="0"/>
                <a:sym typeface="Wingdings" pitchFamily="2" charset="2"/>
              </a:rPr>
              <a:t>d = 0.5</a:t>
            </a:r>
          </a:p>
          <a:p>
            <a:pPr lvl="1" eaLnBrk="1" hangingPunct="1"/>
            <a:r>
              <a:rPr lang="sl-SI" i="1" dirty="0" smtClean="0">
                <a:cs typeface="Arial" charset="0"/>
                <a:sym typeface="Wingdings" pitchFamily="2" charset="2"/>
              </a:rPr>
              <a:t>s1 = s2 = 1  se(d) = </a:t>
            </a:r>
            <a:r>
              <a:rPr lang="sl-SI" i="1" dirty="0" smtClean="0">
                <a:sym typeface="Wingdings" pitchFamily="2" charset="2"/>
              </a:rPr>
              <a:t>0.447</a:t>
            </a:r>
          </a:p>
          <a:p>
            <a:pPr lvl="1" eaLnBrk="1" hangingPunct="1"/>
            <a:r>
              <a:rPr lang="el-GR" i="1" dirty="0" smtClean="0">
                <a:cs typeface="Arial" charset="0"/>
                <a:sym typeface="Wingdings" pitchFamily="2" charset="2"/>
              </a:rPr>
              <a:t>α</a:t>
            </a:r>
            <a:r>
              <a:rPr lang="sl-SI" i="1" dirty="0" smtClean="0">
                <a:sym typeface="Wingdings" pitchFamily="2" charset="2"/>
              </a:rPr>
              <a:t> </a:t>
            </a:r>
            <a:r>
              <a:rPr lang="sl-SI" i="1" smtClean="0">
                <a:sym typeface="Wingdings" pitchFamily="2" charset="2"/>
              </a:rPr>
              <a:t>= 0.05</a:t>
            </a:r>
            <a:endParaRPr lang="sl-SI" i="1" dirty="0" smtClean="0">
              <a:sym typeface="Wingdings" pitchFamily="2" charset="2"/>
            </a:endParaRPr>
          </a:p>
          <a:p>
            <a:pPr lvl="1" eaLnBrk="1" hangingPunct="1">
              <a:buFont typeface="Wingdings" pitchFamily="2" charset="2"/>
              <a:buNone/>
            </a:pPr>
            <a:endParaRPr lang="sl-SI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78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57200"/>
            <a:ext cx="8686800" cy="1027113"/>
          </a:xfrm>
        </p:spPr>
        <p:txBody>
          <a:bodyPr/>
          <a:lstStyle/>
          <a:p>
            <a:pPr eaLnBrk="1" hangingPunct="1"/>
            <a:r>
              <a:rPr lang="sl-SI" sz="4000" dirty="0" smtClean="0"/>
              <a:t>Primer: Moč t-testa za dva neodvisna vzorca </a:t>
            </a:r>
          </a:p>
        </p:txBody>
      </p:sp>
      <p:sp>
        <p:nvSpPr>
          <p:cNvPr id="59395" name="Line 4"/>
          <p:cNvSpPr>
            <a:spLocks noChangeShapeType="1"/>
          </p:cNvSpPr>
          <p:nvPr/>
        </p:nvSpPr>
        <p:spPr bwMode="auto">
          <a:xfrm flipH="1">
            <a:off x="5148263" y="3284538"/>
            <a:ext cx="18002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948488" y="2924175"/>
            <a:ext cx="143986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>
                <a:solidFill>
                  <a:srgbClr val="000000"/>
                </a:solidFill>
                <a:ea typeface="DejaVu Sans" pitchFamily="34" charset="2"/>
                <a:cs typeface="DejaVu Sans" pitchFamily="34" charset="2"/>
              </a:rPr>
              <a:t>Moč testa:</a:t>
            </a:r>
          </a:p>
          <a:p>
            <a:pPr algn="ctr">
              <a:spcBef>
                <a:spcPct val="50000"/>
              </a:spcBef>
            </a:pPr>
            <a:r>
              <a:rPr lang="sl-SI">
                <a:solidFill>
                  <a:srgbClr val="000000"/>
                </a:solidFill>
                <a:ea typeface="DejaVu Sans" pitchFamily="34" charset="2"/>
                <a:cs typeface="DejaVu Sans" pitchFamily="34" charset="2"/>
              </a:rPr>
              <a:t>0.228</a:t>
            </a:r>
          </a:p>
        </p:txBody>
      </p:sp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25538"/>
            <a:ext cx="71040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7019925" y="4508500"/>
            <a:ext cx="18002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>
                <a:solidFill>
                  <a:srgbClr val="000000"/>
                </a:solidFill>
                <a:ea typeface="DejaVu Sans" pitchFamily="34" charset="2"/>
                <a:cs typeface="DejaVu Sans" pitchFamily="34" charset="2"/>
              </a:rPr>
              <a:t>Če ne predpostavimo enakih varianc je moč testa:</a:t>
            </a:r>
          </a:p>
          <a:p>
            <a:pPr algn="ctr">
              <a:spcBef>
                <a:spcPct val="50000"/>
              </a:spcBef>
            </a:pPr>
            <a:r>
              <a:rPr lang="sl-SI">
                <a:solidFill>
                  <a:srgbClr val="000000"/>
                </a:solidFill>
                <a:ea typeface="DejaVu Sans" pitchFamily="34" charset="2"/>
                <a:cs typeface="DejaVu Sans" pitchFamily="34" charset="2"/>
              </a:rPr>
              <a:t>0.214</a:t>
            </a:r>
          </a:p>
        </p:txBody>
      </p:sp>
    </p:spTree>
    <p:extLst>
      <p:ext uri="{BB962C8B-B14F-4D97-AF65-F5344CB8AC3E}">
        <p14:creationId xmlns:p14="http://schemas.microsoft.com/office/powerpoint/2010/main" val="22627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Primer: Moč t-testa in Wilcoxon-</a:t>
            </a:r>
            <a:r>
              <a:rPr lang="sl-SI" sz="4000" dirty="0" err="1" smtClean="0"/>
              <a:t>ovega</a:t>
            </a:r>
            <a:r>
              <a:rPr lang="sl-SI" sz="4000" dirty="0" smtClean="0"/>
              <a:t>  testa za en vzorec</a:t>
            </a:r>
          </a:p>
        </p:txBody>
      </p:sp>
      <p:sp>
        <p:nvSpPr>
          <p:cNvPr id="5837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Podatki:</a:t>
            </a:r>
          </a:p>
          <a:p>
            <a:pPr lvl="1" eaLnBrk="1" hangingPunct="1"/>
            <a:r>
              <a:rPr lang="sl-SI" i="1" dirty="0" smtClean="0"/>
              <a:t>n</a:t>
            </a:r>
            <a:r>
              <a:rPr lang="sl-SI" dirty="0" smtClean="0"/>
              <a:t> = 10, </a:t>
            </a:r>
            <a:r>
              <a:rPr lang="sl-SI" i="1" dirty="0" smtClean="0"/>
              <a:t>n2</a:t>
            </a:r>
            <a:r>
              <a:rPr lang="sl-SI" dirty="0" smtClean="0"/>
              <a:t> = 20</a:t>
            </a:r>
          </a:p>
          <a:p>
            <a:pPr lvl="1" eaLnBrk="1" hangingPunct="1"/>
            <a:r>
              <a:rPr lang="el-GR" i="1" dirty="0" smtClean="0">
                <a:cs typeface="Arial" charset="0"/>
              </a:rPr>
              <a:t>μ</a:t>
            </a:r>
            <a:r>
              <a:rPr lang="sl-SI" i="1" baseline="-25000" dirty="0" smtClean="0">
                <a:cs typeface="Arial" charset="0"/>
              </a:rPr>
              <a:t>0</a:t>
            </a:r>
            <a:r>
              <a:rPr lang="sl-SI" dirty="0" smtClean="0">
                <a:cs typeface="Arial" charset="0"/>
              </a:rPr>
              <a:t> = 10 (H0)</a:t>
            </a:r>
          </a:p>
          <a:p>
            <a:pPr lvl="1" eaLnBrk="1" hangingPunct="1"/>
            <a:r>
              <a:rPr lang="el-GR" i="1" dirty="0" smtClean="0">
                <a:cs typeface="Arial" charset="0"/>
              </a:rPr>
              <a:t>μ</a:t>
            </a:r>
            <a:r>
              <a:rPr lang="sl-SI" i="1" dirty="0" smtClean="0">
                <a:cs typeface="Arial" charset="0"/>
              </a:rPr>
              <a:t> = </a:t>
            </a:r>
            <a:r>
              <a:rPr lang="sl-SI" dirty="0" smtClean="0">
                <a:cs typeface="Arial" charset="0"/>
              </a:rPr>
              <a:t>11,5 (prava vrednost)</a:t>
            </a:r>
            <a:endParaRPr lang="sl-SI" i="1" dirty="0" smtClean="0">
              <a:cs typeface="Arial" charset="0"/>
              <a:sym typeface="Wingdings" pitchFamily="2" charset="2"/>
            </a:endParaRPr>
          </a:p>
          <a:p>
            <a:pPr lvl="1" eaLnBrk="1" hangingPunct="1"/>
            <a:r>
              <a:rPr lang="sl-SI" i="1" dirty="0" smtClean="0">
                <a:cs typeface="Arial" charset="0"/>
                <a:sym typeface="Wingdings" pitchFamily="2" charset="2"/>
              </a:rPr>
              <a:t>s = 2</a:t>
            </a:r>
          </a:p>
          <a:p>
            <a:pPr lvl="1" eaLnBrk="1" hangingPunct="1"/>
            <a:r>
              <a:rPr lang="sl-SI" i="1" dirty="0" smtClean="0">
                <a:cs typeface="Arial" charset="0"/>
                <a:sym typeface="Wingdings" pitchFamily="2" charset="2"/>
              </a:rPr>
              <a:t>asimetrija = 1</a:t>
            </a:r>
            <a:endParaRPr lang="sl-SI" i="1" dirty="0" smtClean="0">
              <a:sym typeface="Wingdings" pitchFamily="2" charset="2"/>
            </a:endParaRPr>
          </a:p>
          <a:p>
            <a:pPr lvl="1" eaLnBrk="1" hangingPunct="1"/>
            <a:r>
              <a:rPr lang="el-GR" i="1" dirty="0" smtClean="0">
                <a:cs typeface="Arial" charset="0"/>
                <a:sym typeface="Wingdings" pitchFamily="2" charset="2"/>
              </a:rPr>
              <a:t>α</a:t>
            </a:r>
            <a:r>
              <a:rPr lang="sl-SI" i="1" dirty="0" smtClean="0">
                <a:sym typeface="Wingdings" pitchFamily="2" charset="2"/>
              </a:rPr>
              <a:t> = 0.05</a:t>
            </a:r>
          </a:p>
          <a:p>
            <a:pPr lvl="1" eaLnBrk="1" hangingPunct="1">
              <a:buFont typeface="Wingdings" pitchFamily="2" charset="2"/>
              <a:buNone/>
            </a:pPr>
            <a:endParaRPr lang="sl-SI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91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Primer: Moč t-testa in Wilcoxon-</a:t>
            </a:r>
            <a:r>
              <a:rPr lang="sl-SI" sz="4000" dirty="0" err="1" smtClean="0"/>
              <a:t>ovega</a:t>
            </a:r>
            <a:r>
              <a:rPr lang="sl-SI" sz="4000" dirty="0" smtClean="0"/>
              <a:t>  testa za en vzorec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" y="5589240"/>
            <a:ext cx="8229600" cy="1152128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dirty="0" smtClean="0"/>
              <a:t>Moč t-testa (</a:t>
            </a:r>
            <a:r>
              <a:rPr lang="el-GR" i="1" dirty="0">
                <a:cs typeface="Arial" charset="0"/>
                <a:sym typeface="Wingdings" pitchFamily="2" charset="2"/>
              </a:rPr>
              <a:t>α</a:t>
            </a:r>
            <a:r>
              <a:rPr lang="sl-SI" i="1" dirty="0">
                <a:sym typeface="Wingdings" pitchFamily="2" charset="2"/>
              </a:rPr>
              <a:t> = </a:t>
            </a:r>
            <a:r>
              <a:rPr lang="sl-SI" i="1" dirty="0" smtClean="0">
                <a:sym typeface="Wingdings" pitchFamily="2" charset="2"/>
              </a:rPr>
              <a:t>0.05</a:t>
            </a:r>
            <a:r>
              <a:rPr lang="sl-SI" dirty="0" smtClean="0"/>
              <a:t>): </a:t>
            </a:r>
            <a:r>
              <a:rPr lang="pt-BR" dirty="0" smtClean="0"/>
              <a:t>0.5647</a:t>
            </a:r>
            <a:endParaRPr lang="sl-SI" dirty="0" smtClean="0"/>
          </a:p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dirty="0"/>
              <a:t>Moč Wilcoxon-</a:t>
            </a:r>
            <a:r>
              <a:rPr lang="sl-SI" dirty="0" err="1"/>
              <a:t>ovega</a:t>
            </a:r>
            <a:r>
              <a:rPr lang="sl-SI" dirty="0" smtClean="0"/>
              <a:t> </a:t>
            </a:r>
            <a:r>
              <a:rPr lang="sl-SI" dirty="0"/>
              <a:t>(</a:t>
            </a:r>
            <a:r>
              <a:rPr lang="el-GR" i="1" dirty="0">
                <a:cs typeface="Arial" charset="0"/>
                <a:sym typeface="Wingdings" pitchFamily="2" charset="2"/>
              </a:rPr>
              <a:t>α</a:t>
            </a:r>
            <a:r>
              <a:rPr lang="sl-SI" i="1" dirty="0">
                <a:sym typeface="Wingdings" pitchFamily="2" charset="2"/>
              </a:rPr>
              <a:t> = 0.05</a:t>
            </a:r>
            <a:r>
              <a:rPr lang="sl-SI" dirty="0"/>
              <a:t>): </a:t>
            </a:r>
            <a:r>
              <a:rPr lang="pt-BR" dirty="0" smtClean="0"/>
              <a:t>0.5617</a:t>
            </a:r>
            <a:endParaRPr lang="sl-SI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8856984" cy="33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Preverjanje ostalih lastnosti metod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Preverjamo lahko katerekoli lastnosti metod, ki jih znamo računsko oceniti (vse razen subjektivnih ocen)</a:t>
            </a:r>
          </a:p>
          <a:p>
            <a:r>
              <a:rPr lang="sl-SI" dirty="0" smtClean="0"/>
              <a:t>Pri nekaterih metodah moramo biti pozorni na „enakovredne rešitve“ </a:t>
            </a:r>
            <a:r>
              <a:rPr lang="sl-SI" dirty="0" smtClean="0">
                <a:sym typeface="Wingdings" pitchFamily="2" charset="2"/>
              </a:rPr>
              <a:t> npr. oznake skupin pri razvrščanju v skupine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91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1371600"/>
          </a:xfrm>
        </p:spPr>
        <p:txBody>
          <a:bodyPr/>
          <a:lstStyle/>
          <a:p>
            <a:r>
              <a:rPr lang="sl-SI" dirty="0" smtClean="0"/>
              <a:t>Primer: Vpliv </a:t>
            </a:r>
            <a:r>
              <a:rPr lang="sl-SI" dirty="0" err="1" smtClean="0"/>
              <a:t>heteroskedastičnosti</a:t>
            </a:r>
            <a:r>
              <a:rPr lang="sl-SI" dirty="0" smtClean="0"/>
              <a:t> na regresijske koeficiente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5737532" cy="4752528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dirty="0" smtClean="0"/>
              <a:t>Zanima nas (</a:t>
            </a:r>
            <a:r>
              <a:rPr lang="sl-SI" dirty="0"/>
              <a:t>za regresijski koeficient v primeru močne </a:t>
            </a:r>
            <a:r>
              <a:rPr lang="sl-SI" dirty="0" err="1" smtClean="0"/>
              <a:t>heteroskedastičnosti</a:t>
            </a:r>
            <a:r>
              <a:rPr lang="sl-SI" dirty="0" smtClean="0"/>
              <a:t>):</a:t>
            </a:r>
          </a:p>
          <a:p>
            <a:pPr lvl="1"/>
            <a:r>
              <a:rPr lang="sl-SI" dirty="0" smtClean="0"/>
              <a:t>Ali je ocena koeficienta pristranska</a:t>
            </a:r>
          </a:p>
          <a:p>
            <a:pPr lvl="1"/>
            <a:r>
              <a:rPr lang="sl-SI" dirty="0" smtClean="0"/>
              <a:t>Ali so ocenjene SE pravilne?</a:t>
            </a:r>
          </a:p>
          <a:p>
            <a:pPr lvl="1"/>
            <a:r>
              <a:rPr lang="sl-SI" dirty="0" smtClean="0"/>
              <a:t>Kakšno je pokritje 95% intervala zaupanja </a:t>
            </a:r>
          </a:p>
          <a:p>
            <a:r>
              <a:rPr lang="sl-SI" dirty="0" smtClean="0"/>
              <a:t>Ali je s </a:t>
            </a:r>
            <a:r>
              <a:rPr lang="sl-SI" dirty="0" err="1" smtClean="0"/>
              <a:t>samovzorčenjem</a:t>
            </a:r>
            <a:r>
              <a:rPr lang="sl-SI" dirty="0" smtClean="0"/>
              <a:t> (</a:t>
            </a:r>
            <a:r>
              <a:rPr lang="sl-SI" dirty="0" err="1" smtClean="0"/>
              <a:t>bootstrap</a:t>
            </a:r>
            <a:r>
              <a:rPr lang="sl-SI" dirty="0" smtClean="0"/>
              <a:t>) kaj boljše?</a:t>
            </a:r>
            <a:endParaRPr lang="sl-SI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36" y="1628800"/>
            <a:ext cx="3277383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83296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/>
            <a:endParaRPr lang="sl-SI" sz="360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50018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4" charset="2"/>
                <a:cs typeface="DejaVu Sans" pitchFamily="34" charset="2"/>
              </a:defRPr>
            </a:lvl9pPr>
          </a:lstStyle>
          <a:p>
            <a:pPr eaLnBrk="1" hangingPunct="1">
              <a:spcBef>
                <a:spcPts val="800"/>
              </a:spcBef>
              <a:buSzPct val="75000"/>
              <a:buFont typeface="Wingdings" pitchFamily="2" charset="2"/>
              <a:buChar char=""/>
            </a:pPr>
            <a:endParaRPr lang="sl-SI" sz="2800">
              <a:solidFill>
                <a:srgbClr val="00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sl-SI" sz="4000" smtClean="0"/>
              <a:t>Enostaven primer: Met kocke (porazdelitev vrednosti)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248150"/>
          </a:xfrm>
        </p:spPr>
        <p:txBody>
          <a:bodyPr/>
          <a:lstStyle/>
          <a:p>
            <a:pPr eaLnBrk="1" hangingPunct="1"/>
            <a:r>
              <a:rPr lang="sl-SI" dirty="0" smtClean="0"/>
              <a:t>Parametri:</a:t>
            </a:r>
          </a:p>
          <a:p>
            <a:pPr lvl="1" eaLnBrk="1" hangingPunct="1"/>
            <a:r>
              <a:rPr lang="sl-SI" dirty="0" smtClean="0"/>
              <a:t>Verjetnost posamezne                            številke (je kocka poštena)</a:t>
            </a:r>
          </a:p>
          <a:p>
            <a:pPr eaLnBrk="1" hangingPunct="1"/>
            <a:r>
              <a:rPr lang="sl-SI" dirty="0" smtClean="0"/>
              <a:t>Slučajni elementi:</a:t>
            </a:r>
          </a:p>
          <a:p>
            <a:pPr lvl="1" eaLnBrk="1" hangingPunct="1"/>
            <a:r>
              <a:rPr lang="sl-SI" dirty="0" smtClean="0"/>
              <a:t>Dejanski met</a:t>
            </a:r>
          </a:p>
          <a:p>
            <a:pPr eaLnBrk="1" hangingPunct="1"/>
            <a:r>
              <a:rPr lang="sl-SI" dirty="0" smtClean="0"/>
              <a:t>Pravila, kako proces poteka:</a:t>
            </a:r>
          </a:p>
          <a:p>
            <a:pPr lvl="1" eaLnBrk="1" hangingPunct="1"/>
            <a:r>
              <a:rPr lang="sl-SI" dirty="0" smtClean="0"/>
              <a:t>Vržemo kocko </a:t>
            </a:r>
          </a:p>
          <a:p>
            <a:pPr lvl="1" eaLnBrk="1" hangingPunct="1"/>
            <a:r>
              <a:rPr lang="sl-SI" dirty="0" smtClean="0"/>
              <a:t>Ponavljamo, do želenega števila ponovitev</a:t>
            </a:r>
          </a:p>
        </p:txBody>
      </p:sp>
      <p:pic>
        <p:nvPicPr>
          <p:cNvPr id="3075" name="Picture 3" descr="C:\Ales\My Dropbox\SSP - simulacije\Koc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8765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9208"/>
            <a:ext cx="8640960" cy="1371600"/>
          </a:xfrm>
        </p:spPr>
        <p:txBody>
          <a:bodyPr/>
          <a:lstStyle/>
          <a:p>
            <a:r>
              <a:rPr lang="sl-SI" dirty="0" smtClean="0"/>
              <a:t>Primer: </a:t>
            </a:r>
            <a:r>
              <a:rPr lang="sl-SI" dirty="0"/>
              <a:t>Vpliv </a:t>
            </a:r>
            <a:r>
              <a:rPr lang="sl-SI" dirty="0" err="1"/>
              <a:t>heteroskedastičnosti</a:t>
            </a:r>
            <a:r>
              <a:rPr lang="sl-SI" dirty="0"/>
              <a:t> na regresijske koeficiente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4616152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n&lt;-100</a:t>
            </a:r>
            <a:r>
              <a:rPr lang="sl-SI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mu&lt;-rep(0,3)</a:t>
            </a:r>
            <a:r>
              <a:rPr lang="sl-SI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s&lt;-c(2,3,2)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R&lt;-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matrix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(c(1,0.5,0.4,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0.5,1,0.6,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      0.4,0.6,1),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ncol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=3)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Sigma&lt;-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diag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(s)%*%R%*%</a:t>
            </a:r>
            <a:r>
              <a:rPr lang="pt-BR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diag</a:t>
            </a: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(s)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b&lt;-c(2,3,2.3,1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sl-SI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## v  zanki</a:t>
            </a:r>
            <a:endParaRPr lang="sl-SI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pt-BR" sz="2400" b="1" dirty="0">
                <a:latin typeface="Courier New" pitchFamily="49" charset="0"/>
                <a:cs typeface="Courier New" pitchFamily="49" charset="0"/>
              </a:rPr>
              <a:t>X&lt;-</a:t>
            </a:r>
            <a:r>
              <a:rPr lang="pt-BR" sz="2400" b="1" dirty="0" err="1">
                <a:latin typeface="Courier New" pitchFamily="49" charset="0"/>
                <a:cs typeface="Courier New" pitchFamily="49" charset="0"/>
              </a:rPr>
              <a:t>mvrnorm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(n=n,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mu=mu,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Sigma=Sigma)</a:t>
            </a:r>
          </a:p>
          <a:p>
            <a:pPr marL="0" indent="0">
              <a:buNone/>
            </a:pPr>
            <a:r>
              <a:rPr lang="pt-BR" sz="2400" b="1" dirty="0">
                <a:latin typeface="Courier New" pitchFamily="49" charset="0"/>
                <a:cs typeface="Courier New" pitchFamily="49" charset="0"/>
              </a:rPr>
              <a:t>X1&lt;-</a:t>
            </a:r>
            <a:r>
              <a:rPr lang="pt-BR" sz="2400" b="1" dirty="0" err="1">
                <a:latin typeface="Courier New" pitchFamily="49" charset="0"/>
                <a:cs typeface="Courier New" pitchFamily="49" charset="0"/>
              </a:rPr>
              <a:t>cbind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(1,X)</a:t>
            </a:r>
          </a:p>
          <a:p>
            <a:pPr marL="0" indent="0">
              <a:buNone/>
            </a:pPr>
            <a:r>
              <a:rPr lang="pt-BR" sz="2400" b="1" dirty="0">
                <a:latin typeface="Courier New" pitchFamily="49" charset="0"/>
                <a:cs typeface="Courier New" pitchFamily="49" charset="0"/>
              </a:rPr>
              <a:t>y&lt;-X1%*%b + 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pt-BR" sz="2400" b="1" dirty="0" err="1">
                <a:latin typeface="Courier New" pitchFamily="49" charset="0"/>
                <a:cs typeface="Courier New" pitchFamily="49" charset="0"/>
              </a:rPr>
              <a:t>norm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(n=n,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400" b="1" dirty="0" err="1">
                <a:latin typeface="Courier New" pitchFamily="49" charset="0"/>
                <a:cs typeface="Courier New" pitchFamily="49" charset="0"/>
              </a:rPr>
              <a:t>sd</a:t>
            </a:r>
            <a:r>
              <a:rPr lang="pt-BR" sz="24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pt-BR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((X[,1]+10)^2)/10</a:t>
            </a:r>
            <a:r>
              <a:rPr lang="pt-BR" sz="2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sl-SI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29208"/>
            <a:ext cx="8640960" cy="1371600"/>
          </a:xfrm>
        </p:spPr>
        <p:txBody>
          <a:bodyPr/>
          <a:lstStyle/>
          <a:p>
            <a:r>
              <a:rPr lang="sl-SI" dirty="0" smtClean="0"/>
              <a:t>Primer: </a:t>
            </a:r>
            <a:r>
              <a:rPr lang="sl-SI" dirty="0"/>
              <a:t>Vpliv </a:t>
            </a:r>
            <a:r>
              <a:rPr lang="sl-SI" dirty="0" err="1"/>
              <a:t>heteroskedastičnosti</a:t>
            </a:r>
            <a:r>
              <a:rPr lang="sl-SI" dirty="0"/>
              <a:t> na regresijske koeficiente</a:t>
            </a:r>
          </a:p>
        </p:txBody>
      </p:sp>
      <p:pic>
        <p:nvPicPr>
          <p:cNvPr id="12290" name="Picture 2" descr="D:\Ales\Dropbox\SSP - simulacije\simHetRegKoe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87" y="1772816"/>
            <a:ext cx="37985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80493"/>
              </p:ext>
            </p:extLst>
          </p:nvPr>
        </p:nvGraphicFramePr>
        <p:xfrm>
          <a:off x="323528" y="1952775"/>
          <a:ext cx="4536504" cy="4105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605"/>
                <a:gridCol w="918723"/>
                <a:gridCol w="828092"/>
                <a:gridCol w="756084"/>
              </a:tblGrid>
              <a:tr h="50992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SE(b)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B(b)</a:t>
                      </a:r>
                      <a:endParaRPr lang="sl-SI" dirty="0"/>
                    </a:p>
                  </a:txBody>
                  <a:tcPr/>
                </a:tc>
              </a:tr>
              <a:tr h="712957">
                <a:tc>
                  <a:txBody>
                    <a:bodyPr/>
                    <a:lstStyle/>
                    <a:p>
                      <a:r>
                        <a:rPr lang="sl-SI" dirty="0" smtClean="0"/>
                        <a:t>Prava vrednost (sim)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712957">
                <a:tc>
                  <a:txBody>
                    <a:bodyPr/>
                    <a:lstStyle/>
                    <a:p>
                      <a:r>
                        <a:rPr lang="sl-SI" dirty="0" smtClean="0"/>
                        <a:t>Klasična</a:t>
                      </a:r>
                      <a:r>
                        <a:rPr lang="sl-SI" baseline="0" dirty="0" smtClean="0"/>
                        <a:t> ocena </a:t>
                      </a:r>
                      <a:r>
                        <a:rPr lang="sl-SI" baseline="0" dirty="0" smtClean="0"/>
                        <a:t>- povprečje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3.047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0,047</a:t>
                      </a:r>
                      <a:endParaRPr lang="sl-SI" dirty="0"/>
                    </a:p>
                  </a:txBody>
                  <a:tcPr/>
                </a:tc>
              </a:tr>
              <a:tr h="71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/>
                        <a:t>sd</a:t>
                      </a:r>
                      <a:r>
                        <a:rPr lang="sl-SI" dirty="0" smtClean="0"/>
                        <a:t> klasičnih </a:t>
                      </a:r>
                      <a:r>
                        <a:rPr lang="sl-SI" baseline="0" dirty="0" smtClean="0"/>
                        <a:t>ocen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0,757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0,078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728461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Bootstrap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smtClean="0"/>
                        <a:t>ocena - povprečje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3.048*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0,728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0,048</a:t>
                      </a:r>
                      <a:endParaRPr lang="sl-SI" dirty="0"/>
                    </a:p>
                  </a:txBody>
                  <a:tcPr/>
                </a:tc>
              </a:tr>
              <a:tr h="728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/>
                        <a:t>sd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bootstrap</a:t>
                      </a:r>
                      <a:r>
                        <a:rPr lang="sl-SI" baseline="0" dirty="0" smtClean="0"/>
                        <a:t> ocen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0.766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0,157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6263520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* Popravljeno za ocenjeno pristranskost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555776" y="2780928"/>
            <a:ext cx="144016" cy="43204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Elbow Connector 15"/>
          <p:cNvCxnSpPr/>
          <p:nvPr/>
        </p:nvCxnSpPr>
        <p:spPr bwMode="auto">
          <a:xfrm rot="16200000" flipH="1">
            <a:off x="1490804" y="3516156"/>
            <a:ext cx="2088232" cy="329744"/>
          </a:xfrm>
          <a:prstGeom prst="bentConnector3">
            <a:avLst>
              <a:gd name="adj1" fmla="val 83449"/>
            </a:avLst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2987824" y="3573016"/>
            <a:ext cx="504056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987824" y="4221088"/>
            <a:ext cx="360040" cy="50405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987824" y="5013176"/>
            <a:ext cx="504056" cy="36004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665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84976" cy="1371600"/>
          </a:xfrm>
        </p:spPr>
        <p:txBody>
          <a:bodyPr/>
          <a:lstStyle/>
          <a:p>
            <a:r>
              <a:rPr lang="sl-SI" dirty="0" smtClean="0"/>
              <a:t>Primer: </a:t>
            </a:r>
            <a:r>
              <a:rPr lang="sl-SI" dirty="0"/>
              <a:t>Vpliv </a:t>
            </a:r>
            <a:r>
              <a:rPr lang="sl-SI" dirty="0" err="1"/>
              <a:t>heteroskedastičnosti</a:t>
            </a:r>
            <a:r>
              <a:rPr lang="sl-SI" dirty="0"/>
              <a:t> </a:t>
            </a:r>
            <a:r>
              <a:rPr lang="sl-SI" dirty="0" smtClean="0"/>
              <a:t>- interval zaupanja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1838"/>
              </p:ext>
            </p:extLst>
          </p:nvPr>
        </p:nvGraphicFramePr>
        <p:xfrm>
          <a:off x="251518" y="5517232"/>
          <a:ext cx="8064900" cy="110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50"/>
                <a:gridCol w="1344150"/>
                <a:gridCol w="1344150"/>
                <a:gridCol w="1344150"/>
                <a:gridCol w="1344150"/>
                <a:gridCol w="1344150"/>
              </a:tblGrid>
              <a:tr h="735856">
                <a:tc>
                  <a:txBody>
                    <a:bodyPr/>
                    <a:lstStyle/>
                    <a:p>
                      <a:r>
                        <a:rPr lang="sl-SI" dirty="0" smtClean="0"/>
                        <a:t>Metoda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Klasični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Bootstrap</a:t>
                      </a:r>
                      <a:r>
                        <a:rPr lang="sl-SI" baseline="0" dirty="0" smtClean="0"/>
                        <a:t> naivni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/>
                        <a:t>Bootstrap</a:t>
                      </a:r>
                      <a:r>
                        <a:rPr lang="sl-SI" baseline="0" dirty="0" smtClean="0"/>
                        <a:t> „obrnjeni“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Bootstrap</a:t>
                      </a:r>
                      <a:r>
                        <a:rPr lang="sl-SI" baseline="0" dirty="0" smtClean="0"/>
                        <a:t> SE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err="1" smtClean="0"/>
                        <a:t>Bootstrap</a:t>
                      </a:r>
                      <a:r>
                        <a:rPr lang="sl-SI" baseline="0" dirty="0" smtClean="0"/>
                        <a:t> SE</a:t>
                      </a:r>
                      <a:r>
                        <a:rPr lang="sl-SI" baseline="0" dirty="0"/>
                        <a:t> </a:t>
                      </a:r>
                      <a:r>
                        <a:rPr lang="sl-SI" baseline="0" dirty="0" smtClean="0"/>
                        <a:t>- </a:t>
                      </a:r>
                      <a:r>
                        <a:rPr lang="sl-SI" baseline="0" dirty="0" err="1" smtClean="0"/>
                        <a:t>Bias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Pokritje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62,2%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67,0%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66,8%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68,6%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68,3%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1045"/>
            <a:ext cx="7416824" cy="40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1371600"/>
          </a:xfrm>
        </p:spPr>
        <p:txBody>
          <a:bodyPr/>
          <a:lstStyle/>
          <a:p>
            <a:r>
              <a:rPr lang="sl-SI" dirty="0" smtClean="0"/>
              <a:t>Primer: Primerjava ocen R</a:t>
            </a:r>
            <a:r>
              <a:rPr lang="sl-SI" baseline="30000" dirty="0" smtClean="0"/>
              <a:t>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4616152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dirty="0" smtClean="0"/>
              <a:t>Zanima nas katera metoda daje pri linearni regresiji najboljšo oceno </a:t>
            </a:r>
            <a:r>
              <a:rPr lang="sl-SI" dirty="0"/>
              <a:t>R</a:t>
            </a:r>
            <a:r>
              <a:rPr lang="sl-SI" baseline="30000" dirty="0"/>
              <a:t>2</a:t>
            </a:r>
            <a:r>
              <a:rPr lang="sl-SI" dirty="0" smtClean="0"/>
              <a:t>, ki bi ga dosegli </a:t>
            </a:r>
            <a:r>
              <a:rPr lang="sl-SI" b="1" dirty="0" smtClean="0"/>
              <a:t>na populaciji </a:t>
            </a:r>
            <a:r>
              <a:rPr lang="sl-SI" dirty="0" smtClean="0"/>
              <a:t>(delež pojasnjene variabilnosti z izbranim modelom):</a:t>
            </a:r>
          </a:p>
          <a:p>
            <a:pPr lvl="1"/>
            <a:r>
              <a:rPr lang="sl-SI" dirty="0" smtClean="0"/>
              <a:t>Običajni </a:t>
            </a:r>
            <a:r>
              <a:rPr lang="sl-SI" dirty="0"/>
              <a:t>R</a:t>
            </a:r>
            <a:r>
              <a:rPr lang="sl-SI" baseline="30000" dirty="0"/>
              <a:t>2</a:t>
            </a:r>
            <a:endParaRPr lang="sl-SI" dirty="0" smtClean="0"/>
          </a:p>
          <a:p>
            <a:pPr lvl="1"/>
            <a:r>
              <a:rPr lang="sl-SI" dirty="0" smtClean="0"/>
              <a:t>Popravljen R</a:t>
            </a:r>
            <a:r>
              <a:rPr lang="sl-SI" baseline="30000" dirty="0" smtClean="0"/>
              <a:t>2 </a:t>
            </a:r>
            <a:r>
              <a:rPr lang="sl-SI" dirty="0" smtClean="0"/>
              <a:t>(stopinje prostosti)</a:t>
            </a:r>
          </a:p>
          <a:p>
            <a:pPr lvl="1"/>
            <a:r>
              <a:rPr lang="sl-SI" dirty="0"/>
              <a:t>R</a:t>
            </a:r>
            <a:r>
              <a:rPr lang="sl-SI" baseline="30000" dirty="0"/>
              <a:t>2</a:t>
            </a:r>
            <a:r>
              <a:rPr lang="sl-SI" dirty="0" smtClean="0"/>
              <a:t> na podlagi navzkrižnega preverjanja (k=10 in </a:t>
            </a:r>
            <a:r>
              <a:rPr lang="sl-SI" dirty="0" err="1" smtClean="0"/>
              <a:t>jackknife</a:t>
            </a:r>
            <a:r>
              <a:rPr lang="sl-SI" dirty="0" smtClean="0"/>
              <a:t>)</a:t>
            </a:r>
          </a:p>
          <a:p>
            <a:pPr lvl="1"/>
            <a:r>
              <a:rPr lang="sl-SI" dirty="0"/>
              <a:t>R</a:t>
            </a:r>
            <a:r>
              <a:rPr lang="sl-SI" baseline="30000" dirty="0"/>
              <a:t>2</a:t>
            </a:r>
            <a:r>
              <a:rPr lang="sl-SI" dirty="0"/>
              <a:t> na podlagi </a:t>
            </a:r>
            <a:r>
              <a:rPr lang="sl-SI" dirty="0" err="1" smtClean="0"/>
              <a:t>samovzorčenja</a:t>
            </a:r>
            <a:r>
              <a:rPr lang="sl-SI" dirty="0" smtClean="0"/>
              <a:t> (</a:t>
            </a:r>
            <a:r>
              <a:rPr lang="sl-SI" dirty="0" err="1" smtClean="0"/>
              <a:t>bootstrap</a:t>
            </a:r>
            <a:r>
              <a:rPr lang="sl-SI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842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1371600"/>
          </a:xfrm>
        </p:spPr>
        <p:txBody>
          <a:bodyPr/>
          <a:lstStyle/>
          <a:p>
            <a:r>
              <a:rPr lang="sl-SI" dirty="0" smtClean="0"/>
              <a:t>Primer: Primerjava ocen R</a:t>
            </a:r>
            <a:r>
              <a:rPr lang="sl-SI" baseline="30000" dirty="0" smtClean="0"/>
              <a:t>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4616152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sl-SI" dirty="0" smtClean="0"/>
              <a:t>Idealni </a:t>
            </a:r>
            <a:r>
              <a:rPr lang="sl-SI" dirty="0"/>
              <a:t>R</a:t>
            </a:r>
            <a:r>
              <a:rPr lang="sl-SI" baseline="30000" dirty="0"/>
              <a:t>2</a:t>
            </a:r>
            <a:r>
              <a:rPr lang="sl-SI" dirty="0"/>
              <a:t> </a:t>
            </a:r>
            <a:r>
              <a:rPr lang="sl-SI" dirty="0" smtClean="0"/>
              <a:t>(če bi poznali pravi model): 0,734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759665"/>
              </p:ext>
            </p:extLst>
          </p:nvPr>
        </p:nvGraphicFramePr>
        <p:xfrm>
          <a:off x="467544" y="2996952"/>
          <a:ext cx="8136905" cy="9334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62415"/>
                <a:gridCol w="781801"/>
                <a:gridCol w="1152128"/>
                <a:gridCol w="1440160"/>
                <a:gridCol w="936104"/>
                <a:gridCol w="1296144"/>
                <a:gridCol w="136815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idealni </a:t>
                      </a:r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 dirty="0">
                          <a:effectLst/>
                        </a:rPr>
                        <a:t>pravi </a:t>
                      </a:r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Lucida Consol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Klasični </a:t>
                      </a:r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Popravljen </a:t>
                      </a:r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r>
                        <a:rPr lang="sl-SI" sz="2000" baseline="0" dirty="0" smtClean="0"/>
                        <a:t> CV (k=10)</a:t>
                      </a:r>
                      <a:endParaRPr lang="sl-SI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r>
                        <a:rPr lang="sl-SI" sz="2000" u="none" strike="noStrike" dirty="0" smtClean="0">
                          <a:effectLst/>
                        </a:rPr>
                        <a:t>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Jackknife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dirty="0" smtClean="0"/>
                        <a:t>R</a:t>
                      </a:r>
                      <a:r>
                        <a:rPr lang="sl-SI" sz="2000" baseline="30000" dirty="0" smtClean="0"/>
                        <a:t>2</a:t>
                      </a:r>
                      <a:r>
                        <a:rPr lang="sl-SI" sz="2000" u="none" strike="noStrike" dirty="0" smtClean="0">
                          <a:effectLst/>
                        </a:rPr>
                        <a:t>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bootstrap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dirty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0,734</a:t>
                      </a:r>
                      <a:endParaRPr lang="sl-SI" sz="2000" b="0" i="0" u="none" strike="noStrike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0,680</a:t>
                      </a:r>
                      <a:endParaRPr lang="sl-SI" sz="2000" b="0" i="0" u="none" strike="noStrike" dirty="0">
                        <a:solidFill>
                          <a:srgbClr val="FF0000"/>
                        </a:solidFill>
                        <a:effectLst/>
                        <a:latin typeface="Lucida Consol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>
                          <a:effectLst/>
                        </a:rPr>
                        <a:t>0,770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>
                          <a:effectLst/>
                        </a:rPr>
                        <a:t>0,729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dirty="0">
                          <a:effectLst/>
                        </a:rPr>
                        <a:t>0,666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dirty="0">
                          <a:effectLst/>
                        </a:rPr>
                        <a:t>0,673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dirty="0">
                          <a:effectLst/>
                        </a:rPr>
                        <a:t>0,686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3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Primer: Primerjava metod razvrščanja v skupine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60168"/>
          </a:xfrm>
        </p:spPr>
        <p:txBody>
          <a:bodyPr/>
          <a:lstStyle/>
          <a:p>
            <a:r>
              <a:rPr lang="sl-SI" dirty="0" smtClean="0"/>
              <a:t>Podatki:</a:t>
            </a:r>
          </a:p>
          <a:p>
            <a:pPr lvl="1"/>
            <a:r>
              <a:rPr lang="sl-SI" dirty="0" smtClean="0"/>
              <a:t>5 skupin</a:t>
            </a:r>
          </a:p>
          <a:p>
            <a:pPr lvl="1"/>
            <a:r>
              <a:rPr lang="sl-SI" dirty="0" err="1" smtClean="0"/>
              <a:t>Bivariatna</a:t>
            </a:r>
            <a:r>
              <a:rPr lang="sl-SI" dirty="0" smtClean="0"/>
              <a:t> normalna porazdelitev</a:t>
            </a:r>
          </a:p>
          <a:p>
            <a:pPr lvl="1"/>
            <a:r>
              <a:rPr lang="sl-SI" dirty="0" smtClean="0"/>
              <a:t>Različne konfiguracije</a:t>
            </a:r>
          </a:p>
          <a:p>
            <a:r>
              <a:rPr lang="sl-SI" dirty="0" smtClean="0"/>
              <a:t>Metode: </a:t>
            </a:r>
          </a:p>
          <a:p>
            <a:pPr lvl="1"/>
            <a:r>
              <a:rPr lang="sl-SI" dirty="0" err="1" smtClean="0"/>
              <a:t>Wardova</a:t>
            </a:r>
            <a:r>
              <a:rPr lang="sl-SI" dirty="0" smtClean="0"/>
              <a:t> metoda hierarhičnega razvrščanja</a:t>
            </a:r>
          </a:p>
          <a:p>
            <a:pPr lvl="1"/>
            <a:r>
              <a:rPr lang="sl-SI" dirty="0" smtClean="0"/>
              <a:t>Metoda voditeljev (</a:t>
            </a:r>
            <a:r>
              <a:rPr lang="sl-SI" dirty="0" err="1" smtClean="0"/>
              <a:t>Kmeans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Razvrščanje na podlagi modelov </a:t>
            </a:r>
            <a:r>
              <a:rPr lang="sl-SI" dirty="0" smtClean="0">
                <a:sym typeface="Wingdings" pitchFamily="2" charset="2"/>
              </a:rPr>
              <a:t>(</a:t>
            </a:r>
            <a:r>
              <a:rPr lang="sl-SI" dirty="0" smtClean="0"/>
              <a:t>mešanic normalnih porazdelitev) (</a:t>
            </a:r>
            <a:r>
              <a:rPr lang="sl-SI" dirty="0" err="1" smtClean="0"/>
              <a:t>Mclust</a:t>
            </a:r>
            <a:r>
              <a:rPr lang="sl-SI" dirty="0" smtClean="0"/>
              <a:t>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7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988826"/>
              </p:ext>
            </p:extLst>
          </p:nvPr>
        </p:nvGraphicFramePr>
        <p:xfrm>
          <a:off x="467544" y="116632"/>
          <a:ext cx="8208024" cy="6671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947"/>
                <a:gridCol w="3028077"/>
                <a:gridCol w="684000"/>
                <a:gridCol w="684000"/>
                <a:gridCol w="684000"/>
                <a:gridCol w="684000"/>
                <a:gridCol w="684000"/>
              </a:tblGrid>
              <a:tr h="374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Parameter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/>
                </a:tc>
                <a:tc>
                  <a:txBody>
                    <a:bodyPr/>
                    <a:lstStyle/>
                    <a:p>
                      <a:r>
                        <a:rPr lang="sl-SI" sz="1600" dirty="0" smtClean="0"/>
                        <a:t>Ime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err="1" smtClean="0"/>
                        <a:t>Sk</a:t>
                      </a:r>
                      <a:r>
                        <a:rPr lang="sl-SI" sz="1600" dirty="0" smtClean="0"/>
                        <a:t>.</a:t>
                      </a:r>
                      <a:r>
                        <a:rPr lang="sl-SI" sz="1600" baseline="0" dirty="0" smtClean="0"/>
                        <a:t> </a:t>
                      </a:r>
                      <a:r>
                        <a:rPr lang="sl-SI" sz="1600" dirty="0" smtClean="0"/>
                        <a:t>1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err="1" smtClean="0"/>
                        <a:t>Sk</a:t>
                      </a:r>
                      <a:r>
                        <a:rPr lang="sl-SI" sz="1600" dirty="0" smtClean="0"/>
                        <a:t>.</a:t>
                      </a:r>
                      <a:r>
                        <a:rPr lang="sl-SI" sz="1600" baseline="0" dirty="0" smtClean="0"/>
                        <a:t> 2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err="1" smtClean="0"/>
                        <a:t>Sk</a:t>
                      </a:r>
                      <a:r>
                        <a:rPr lang="sl-SI" sz="1600" dirty="0" smtClean="0"/>
                        <a:t>.</a:t>
                      </a:r>
                      <a:r>
                        <a:rPr lang="sl-SI" sz="1600" baseline="0" dirty="0" smtClean="0"/>
                        <a:t> 3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err="1" smtClean="0"/>
                        <a:t>Sk</a:t>
                      </a:r>
                      <a:r>
                        <a:rPr lang="sl-SI" sz="1600" dirty="0" smtClean="0"/>
                        <a:t>.</a:t>
                      </a:r>
                      <a:r>
                        <a:rPr lang="sl-SI" sz="1600" baseline="0" dirty="0" smtClean="0"/>
                        <a:t> 4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err="1" smtClean="0"/>
                        <a:t>Sk</a:t>
                      </a:r>
                      <a:r>
                        <a:rPr lang="sl-SI" sz="1600" dirty="0" smtClean="0"/>
                        <a:t>.</a:t>
                      </a:r>
                      <a:r>
                        <a:rPr lang="sl-SI" sz="1600" baseline="0" dirty="0" smtClean="0"/>
                        <a:t> 5</a:t>
                      </a:r>
                      <a:endParaRPr lang="sl-SI" sz="1600" dirty="0"/>
                    </a:p>
                  </a:txBody>
                  <a:tcPr/>
                </a:tc>
              </a:tr>
              <a:tr h="3748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Povprečje</a:t>
                      </a:r>
                      <a:r>
                        <a:rPr lang="sl-SI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</a:t>
                      </a:r>
                    </a:p>
                  </a:txBody>
                  <a:tcPr marL="5488" marR="5488" marT="5488" marB="0"/>
                </a:tc>
                <a:tc>
                  <a:txBody>
                    <a:bodyPr/>
                    <a:lstStyle/>
                    <a:p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1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</a:t>
                      </a:r>
                      <a:endParaRPr lang="sl-SI" sz="1600" dirty="0"/>
                    </a:p>
                  </a:txBody>
                  <a:tcPr/>
                </a:tc>
              </a:tr>
              <a:tr h="3748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Povprečje</a:t>
                      </a:r>
                      <a:r>
                        <a:rPr lang="sl-SI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b</a:t>
                      </a:r>
                    </a:p>
                  </a:txBody>
                  <a:tcPr marL="5488" marR="5488" marT="5488" marB="0"/>
                </a:tc>
                <a:tc>
                  <a:txBody>
                    <a:bodyPr/>
                    <a:lstStyle/>
                    <a:p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2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3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4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0</a:t>
                      </a:r>
                      <a:endParaRPr lang="sl-S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 smtClean="0"/>
                        <a:t>1</a:t>
                      </a:r>
                      <a:endParaRPr lang="sl-SI" sz="1600" dirty="0"/>
                    </a:p>
                  </a:txBody>
                  <a:tcPr/>
                </a:tc>
              </a:tr>
              <a:tr h="336064"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Standardni odklon (SD)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je enak (nizek) 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0,2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</a:tr>
              <a:tr h="33606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je enak (visok) 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0,8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sl-SI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</a:tr>
              <a:tr h="108568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je različen = 0.1–0.4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B: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5488" marR="5488" marT="5488" marB="0" anchor="b"/>
                </a:tc>
              </a:tr>
              <a:tr h="1085683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je različen = 0.1–0.41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B:</a:t>
                      </a: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rowSpan="7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sl-SI" sz="1600" dirty="0">
                          <a:effectLst/>
                        </a:rPr>
                        <a:t>Korelacijski koeficient (R) </a:t>
                      </a:r>
                      <a:endParaRPr lang="sl-SI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= 0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enak (nizek) 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enak (srednje visok) 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enak (visok)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naraščajoč (pozitiven) = 0.2–0.9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naraščajoč (-+) = -0.7–0.7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</a:tr>
              <a:tr h="3348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naraščajoč (-+) = -0.8–0.8 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8" marR="5488" marT="548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3240360" cy="5996136"/>
          </a:xfrm>
        </p:spPr>
        <p:txBody>
          <a:bodyPr/>
          <a:lstStyle/>
          <a:p>
            <a:r>
              <a:rPr lang="sl-SI" dirty="0" smtClean="0"/>
              <a:t>Primer: Primerjava metod razvrščanja v skupine</a:t>
            </a:r>
            <a:br>
              <a:rPr lang="sl-SI" dirty="0" smtClean="0"/>
            </a:br>
            <a:r>
              <a:rPr lang="sl-SI" dirty="0" smtClean="0"/>
              <a:t>- primeri konfiguracij</a:t>
            </a:r>
            <a:endParaRPr lang="sl-SI" dirty="0"/>
          </a:p>
        </p:txBody>
      </p:sp>
      <p:pic>
        <p:nvPicPr>
          <p:cNvPr id="5" name="Slika 3" descr="C:\Users\Nino\Desktop\R2\R2\set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002" y="0"/>
            <a:ext cx="5321998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4" descr="C:\Users\Nino\Desktop\R2\R2\set1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3016"/>
            <a:ext cx="4819897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8" descr="C:\Users\Nino\Desktop\R2\R2\Set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780" y="5121376"/>
            <a:ext cx="5296242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9" descr="C:\Users\Nino\Desktop\R2\R2\Set 1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37000"/>
            <a:ext cx="5568325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6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Primer: Primerjava metod razvrščanja v skupine - rezultati</a:t>
            </a:r>
            <a:endParaRPr lang="sl-SI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50295"/>
              </p:ext>
            </p:extLst>
          </p:nvPr>
        </p:nvGraphicFramePr>
        <p:xfrm>
          <a:off x="144496" y="2001604"/>
          <a:ext cx="8892000" cy="4523740"/>
        </p:xfrm>
        <a:graphic>
          <a:graphicData uri="http://schemas.openxmlformats.org/drawingml/2006/table">
            <a:tbl>
              <a:tblPr firstRow="1" firstCol="1" bandRow="1"/>
              <a:tblGrid>
                <a:gridCol w="1116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  <a:gridCol w="648000"/>
              </a:tblGrid>
              <a:tr h="2070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Popravljeni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Randovi</a:t>
                      </a: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koeficienti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SD = 0.2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SD = 0.8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SD = 0.1–0.4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SD = 0.1–0.8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9875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Ward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Mclust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Kmeans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Ward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Mclust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Kmeans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Ward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Mclust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Kmeans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Ward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Mclust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Kmeans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0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0.998</a:t>
                      </a:r>
                      <a:r>
                        <a:rPr lang="sl-SI" sz="1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0.9994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0.9994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0.4567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0.5242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0.4602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0.9749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0.9901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0.9773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0.7474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0.8773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0.7390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0.2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0.9966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0.9985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0.9982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0.4608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0.4983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0.4659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0.9634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0.9837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0.9692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0.7432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0.8615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0.7303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0.5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0.9904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0.9948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0.9942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0.4548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0.4751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0.4525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0.9421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0.9725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0.9556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0.7330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0.8184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0.7104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87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0.8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0.9814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0.9886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0.9877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0.4402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0.4559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0.4342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0.9194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0.9659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0.9402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0.7115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0.8041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0.6860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0.2, 0.3, 0.5, 0.7, 0.9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0.9888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0.9927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0.9921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0.4452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0.4216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0.4429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0.9358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0.9681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0.9485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0.7189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0.7901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0.6900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-0.7, -0.3, 0, 0.3, 0.7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0.9961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0.9975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0.9967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0.4601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0.4431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0.4654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0.9602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0.9808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0.9667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0.7333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0.8131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0.7077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 = -0.8, -0.6, 0, 0.6, 0.8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0.9939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0.9960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0.9954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0.4701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0.4213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0.4779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0.9559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0.9777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0.9661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0.7271</a:t>
                      </a:r>
                      <a:endParaRPr lang="sl-SI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0.7960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0.7000</a:t>
                      </a:r>
                      <a:endParaRPr lang="sl-SI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1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sz="4400" dirty="0" smtClean="0"/>
              <a:t>Načrtovanje simulacij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sl-SI" dirty="0"/>
              <a:t>Uporaba simulacij v statistiki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Ales\My Dropbox\SSP - simulacije\Kocka6meto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77" y="1718812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496300" cy="1433512"/>
          </a:xfrm>
        </p:spPr>
        <p:txBody>
          <a:bodyPr/>
          <a:lstStyle/>
          <a:p>
            <a:pPr eaLnBrk="1" hangingPunct="1"/>
            <a:r>
              <a:rPr lang="sl-SI" smtClean="0"/>
              <a:t>Primer: Povprečno število metov, potrebnih da vržemo 6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8228012" cy="3884612"/>
          </a:xfrm>
        </p:spPr>
        <p:txBody>
          <a:bodyPr/>
          <a:lstStyle/>
          <a:p>
            <a:pPr eaLnBrk="1" hangingPunct="1"/>
            <a:r>
              <a:rPr lang="sl-SI" dirty="0" smtClean="0"/>
              <a:t>Parametri:</a:t>
            </a:r>
          </a:p>
          <a:p>
            <a:pPr lvl="1" eaLnBrk="1" hangingPunct="1"/>
            <a:r>
              <a:rPr lang="sl-SI" dirty="0" smtClean="0"/>
              <a:t>Verjetnost posamezne                             številke (je kocka poštena)</a:t>
            </a:r>
          </a:p>
          <a:p>
            <a:pPr eaLnBrk="1" hangingPunct="1"/>
            <a:r>
              <a:rPr lang="sl-SI" dirty="0" smtClean="0"/>
              <a:t>Slučajni elementi:</a:t>
            </a:r>
          </a:p>
          <a:p>
            <a:pPr lvl="1" eaLnBrk="1" hangingPunct="1"/>
            <a:r>
              <a:rPr lang="sl-SI" dirty="0" smtClean="0"/>
              <a:t>Dejanski meti</a:t>
            </a:r>
          </a:p>
          <a:p>
            <a:pPr eaLnBrk="1" hangingPunct="1"/>
            <a:r>
              <a:rPr lang="sl-SI" dirty="0" smtClean="0"/>
              <a:t>Pravila, kako proces poteka:</a:t>
            </a:r>
          </a:p>
          <a:p>
            <a:pPr lvl="1" eaLnBrk="1" hangingPunct="1"/>
            <a:r>
              <a:rPr lang="sl-SI" dirty="0" smtClean="0"/>
              <a:t>Mečemo kocko, dokler ne pade 6</a:t>
            </a:r>
          </a:p>
          <a:p>
            <a:pPr eaLnBrk="1" hangingPunct="1"/>
            <a:endParaRPr lang="sl-SI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 Načrtovanje simulacij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Simulacije je potrebno načrtovati kot poizkus</a:t>
            </a:r>
          </a:p>
          <a:p>
            <a:pPr eaLnBrk="1" hangingPunct="1"/>
            <a:r>
              <a:rPr lang="sl-SI" dirty="0" smtClean="0"/>
              <a:t>Uporabljamo lahko enake metode kot pri načrtovanju poizkusov</a:t>
            </a:r>
          </a:p>
          <a:p>
            <a:pPr eaLnBrk="1" hangingPunct="1"/>
            <a:r>
              <a:rPr lang="sl-SI" dirty="0" smtClean="0"/>
              <a:t>Imamo sicer prednosti:</a:t>
            </a:r>
          </a:p>
          <a:p>
            <a:pPr lvl="1" eaLnBrk="1" hangingPunct="1"/>
            <a:r>
              <a:rPr lang="sl-SI" dirty="0" smtClean="0"/>
              <a:t>Enostavno doseči uravnotežen načrt</a:t>
            </a:r>
          </a:p>
          <a:p>
            <a:pPr lvl="1" eaLnBrk="1" hangingPunct="1"/>
            <a:r>
              <a:rPr lang="sl-SI" dirty="0" smtClean="0"/>
              <a:t>Kontroliramo lahko vse dejavnike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dirty="0" smtClean="0"/>
              <a:t> Načrtovanje simulacij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dirty="0" smtClean="0"/>
              <a:t>Pri načrtovanju simulacij moramo upoštevati:</a:t>
            </a:r>
          </a:p>
          <a:p>
            <a:pPr eaLnBrk="1" hangingPunct="1"/>
            <a:r>
              <a:rPr lang="sl-SI" dirty="0" smtClean="0"/>
              <a:t>Kaj je cilj simulacije</a:t>
            </a:r>
          </a:p>
          <a:p>
            <a:pPr eaLnBrk="1" hangingPunct="1"/>
            <a:r>
              <a:rPr lang="sl-SI" dirty="0" smtClean="0"/>
              <a:t>Kaj je izid posamezne analize (poizkusa/simulacije) </a:t>
            </a:r>
            <a:r>
              <a:rPr lang="sl-SI" dirty="0" smtClean="0">
                <a:sym typeface="Wingdings" pitchFamily="2" charset="2"/>
              </a:rPr>
              <a:t> lahko jih je tudi več (odvisne spremenljivke)</a:t>
            </a:r>
            <a:endParaRPr lang="sl-SI" dirty="0" smtClean="0"/>
          </a:p>
          <a:p>
            <a:pPr eaLnBrk="1" hangingPunct="1"/>
            <a:r>
              <a:rPr lang="sl-SI" dirty="0" smtClean="0"/>
              <a:t>Dejavniki, ki vplivajo na poizkus (neodvisne spremenljivke)</a:t>
            </a:r>
          </a:p>
          <a:p>
            <a:pPr eaLnBrk="1" hangingPunct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065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/>
          <a:lstStyle/>
          <a:p>
            <a:r>
              <a:rPr lang="sl-SI" dirty="0" smtClean="0"/>
              <a:t>Načrtovanje simulacij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752528"/>
          </a:xfrm>
        </p:spPr>
        <p:txBody>
          <a:bodyPr/>
          <a:lstStyle/>
          <a:p>
            <a:r>
              <a:rPr lang="sl-SI" dirty="0" smtClean="0"/>
              <a:t>Izid simulacije:</a:t>
            </a:r>
          </a:p>
          <a:p>
            <a:pPr lvl="1"/>
            <a:r>
              <a:rPr lang="sl-SI" dirty="0" smtClean="0"/>
              <a:t>Izid posamezne analize moramo vedno oceniti s pomočjo neke mere, ki se lahko avtomatično izračuna (in ne subjektivno oceni)</a:t>
            </a:r>
          </a:p>
          <a:p>
            <a:pPr lvl="1"/>
            <a:r>
              <a:rPr lang="sl-SI" dirty="0" smtClean="0"/>
              <a:t>Izbrati moramo ustrezno/e mero/e, ki merijo želen izid.</a:t>
            </a:r>
          </a:p>
          <a:p>
            <a:pPr lvl="1"/>
            <a:r>
              <a:rPr lang="sl-SI" dirty="0" smtClean="0"/>
              <a:t>Mera ne sme biti „pristranska“ (npr. če primerjamo metode)</a:t>
            </a:r>
          </a:p>
          <a:p>
            <a:pPr lvl="1"/>
            <a:r>
              <a:rPr lang="sl-SI" dirty="0" smtClean="0"/>
              <a:t>Paziti </a:t>
            </a:r>
            <a:r>
              <a:rPr lang="sl-SI" dirty="0"/>
              <a:t>je potrebno, kako lahko te mere združimo (so navadna </a:t>
            </a:r>
            <a:r>
              <a:rPr lang="sl-SI" dirty="0" smtClean="0"/>
              <a:t>povprečja smiselna).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23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r>
              <a:rPr lang="sl-SI" dirty="0" smtClean="0"/>
              <a:t>Načrtovanje simulacij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616624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Dejavniki:</a:t>
            </a:r>
          </a:p>
          <a:p>
            <a:r>
              <a:rPr lang="sl-SI" sz="2800" dirty="0" smtClean="0"/>
              <a:t>Identificirati moramo vse relevantne dejavnike</a:t>
            </a:r>
          </a:p>
          <a:p>
            <a:r>
              <a:rPr lang="sl-SI" sz="2800" dirty="0" smtClean="0"/>
              <a:t>Pri vseh dejavnikih moramo izbrati ustrezne vrednosti (več za vsak dejavnik, dovolj različne)</a:t>
            </a:r>
          </a:p>
          <a:p>
            <a:r>
              <a:rPr lang="sl-SI" sz="2800" dirty="0" smtClean="0"/>
              <a:t>Paziti moramo, na kakšen način „kodiramo dejavnike“</a:t>
            </a:r>
          </a:p>
          <a:p>
            <a:r>
              <a:rPr lang="sl-SI" sz="2800" dirty="0" smtClean="0"/>
              <a:t>Zavedati se moramo interakcije med dejavniki</a:t>
            </a:r>
          </a:p>
          <a:p>
            <a:r>
              <a:rPr lang="sl-SI" sz="2800" dirty="0" smtClean="0"/>
              <a:t>Zavedati se moramo tudi dejavnikov, ki jih ne spreminjamo v sklopu simulacij</a:t>
            </a:r>
          </a:p>
          <a:p>
            <a:r>
              <a:rPr lang="sl-SI" sz="2800" dirty="0" smtClean="0"/>
              <a:t>Pri interpretaciji smo omejeni na uporabljene vrednosti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145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71600"/>
          </a:xfrm>
        </p:spPr>
        <p:txBody>
          <a:bodyPr/>
          <a:lstStyle/>
          <a:p>
            <a:r>
              <a:rPr lang="sl-SI" dirty="0"/>
              <a:t>Primer: Primerjava metod razvrščanja v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640960" cy="4256112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Cilj:</a:t>
            </a:r>
            <a:r>
              <a:rPr lang="sl-SI" dirty="0" smtClean="0"/>
              <a:t> Primerjava izbranih metod razvrščanja v skupine na različnih konfiguracijah skupin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Izid simulacij: </a:t>
            </a:r>
          </a:p>
          <a:p>
            <a:r>
              <a:rPr lang="sl-SI" dirty="0" smtClean="0"/>
              <a:t>Kakovost oz. „pravilnost“ dobljenega razbitja</a:t>
            </a:r>
          </a:p>
          <a:p>
            <a:r>
              <a:rPr lang="sl-SI" dirty="0" smtClean="0"/>
              <a:t>Mera: Popravljen </a:t>
            </a:r>
            <a:r>
              <a:rPr lang="sl-SI" dirty="0" err="1" smtClean="0"/>
              <a:t>Randov</a:t>
            </a:r>
            <a:r>
              <a:rPr lang="sl-SI" dirty="0" smtClean="0"/>
              <a:t> indeks </a:t>
            </a:r>
          </a:p>
          <a:p>
            <a:r>
              <a:rPr lang="sl-SI" dirty="0" smtClean="0"/>
              <a:t>Zakaj „vsota kvadratov znotraj skupin“ ni dobra mera?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6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Primer: Primerjava metod razvrščanja v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72136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 smtClean="0"/>
              <a:t>Dejavniki: </a:t>
            </a:r>
          </a:p>
          <a:p>
            <a:r>
              <a:rPr lang="sl-SI" sz="2800" dirty="0" smtClean="0"/>
              <a:t>Fiksni:</a:t>
            </a:r>
          </a:p>
          <a:p>
            <a:pPr lvl="1"/>
            <a:r>
              <a:rPr lang="sl-SI" sz="2400" dirty="0" smtClean="0"/>
              <a:t>Porazdelitev (</a:t>
            </a:r>
            <a:r>
              <a:rPr lang="sl-SI" sz="2400" b="1" dirty="0" err="1"/>
              <a:t>b</a:t>
            </a:r>
            <a:r>
              <a:rPr lang="sl-SI" sz="2400" b="1" dirty="0" err="1" smtClean="0"/>
              <a:t>i</a:t>
            </a:r>
            <a:r>
              <a:rPr lang="sl-SI" sz="2400" dirty="0" err="1" smtClean="0"/>
              <a:t>variatna</a:t>
            </a:r>
            <a:r>
              <a:rPr lang="sl-SI" sz="2400" dirty="0" smtClean="0"/>
              <a:t> normalna porazdelitev)</a:t>
            </a:r>
          </a:p>
          <a:p>
            <a:pPr lvl="1"/>
            <a:r>
              <a:rPr lang="sl-SI" sz="2400" dirty="0" smtClean="0"/>
              <a:t>Število skupin (5)</a:t>
            </a:r>
          </a:p>
          <a:p>
            <a:pPr lvl="1"/>
            <a:r>
              <a:rPr lang="sl-SI" sz="2400" dirty="0" smtClean="0"/>
              <a:t>Povprečja skupin</a:t>
            </a:r>
          </a:p>
          <a:p>
            <a:pPr lvl="1"/>
            <a:r>
              <a:rPr lang="sl-SI" sz="2400" dirty="0" smtClean="0"/>
              <a:t>Št. </a:t>
            </a:r>
            <a:r>
              <a:rPr lang="sl-SI" sz="2400" dirty="0"/>
              <a:t>e</a:t>
            </a:r>
            <a:r>
              <a:rPr lang="sl-SI" sz="2400" dirty="0" smtClean="0"/>
              <a:t>not po skupinah</a:t>
            </a:r>
          </a:p>
          <a:p>
            <a:r>
              <a:rPr lang="sl-SI" sz="2800" dirty="0" smtClean="0"/>
              <a:t>Spremenljivi </a:t>
            </a:r>
            <a:r>
              <a:rPr lang="sl-SI" sz="2800" dirty="0" smtClean="0">
                <a:sym typeface="Wingdings" pitchFamily="2" charset="2"/>
              </a:rPr>
              <a:t> Oblike skupin</a:t>
            </a:r>
            <a:r>
              <a:rPr lang="sl-SI" sz="2800" dirty="0" smtClean="0"/>
              <a:t>:</a:t>
            </a:r>
          </a:p>
          <a:p>
            <a:pPr lvl="1"/>
            <a:r>
              <a:rPr lang="sl-SI" sz="2400" dirty="0" smtClean="0"/>
              <a:t>Standardni odkloni skupin (kodiranje)</a:t>
            </a:r>
          </a:p>
          <a:p>
            <a:pPr lvl="1"/>
            <a:r>
              <a:rPr lang="sl-SI" sz="2400" dirty="0" smtClean="0"/>
              <a:t>Korelacije spremenljivk v skupinah</a:t>
            </a:r>
            <a:r>
              <a:rPr lang="sl-SI" sz="2400" dirty="0"/>
              <a:t> (kodiranje)</a:t>
            </a:r>
          </a:p>
        </p:txBody>
      </p:sp>
    </p:spTree>
    <p:extLst>
      <p:ext uri="{BB962C8B-B14F-4D97-AF65-F5344CB8AC3E}">
        <p14:creationId xmlns:p14="http://schemas.microsoft.com/office/powerpoint/2010/main" val="17673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332656"/>
            <a:ext cx="5482952" cy="1315616"/>
          </a:xfrm>
        </p:spPr>
        <p:txBody>
          <a:bodyPr/>
          <a:lstStyle/>
          <a:p>
            <a:r>
              <a:rPr lang="sl-SI" sz="3600" dirty="0"/>
              <a:t>Primer: Primerjava metod razvrščanja v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5869160" cy="4896544"/>
          </a:xfrm>
        </p:spPr>
        <p:txBody>
          <a:bodyPr/>
          <a:lstStyle/>
          <a:p>
            <a:pPr marL="0" indent="0">
              <a:buNone/>
            </a:pPr>
            <a:r>
              <a:rPr lang="sl-SI" sz="2800" b="1" dirty="0" smtClean="0"/>
              <a:t>Dejavniki </a:t>
            </a:r>
            <a:r>
              <a:rPr lang="sl-SI" sz="2800" dirty="0" smtClean="0"/>
              <a:t>(opombe/opozorila)</a:t>
            </a:r>
            <a:r>
              <a:rPr lang="sl-SI" sz="2800" b="1" dirty="0" smtClean="0"/>
              <a:t>:</a:t>
            </a:r>
          </a:p>
          <a:p>
            <a:r>
              <a:rPr lang="sl-SI" sz="2800" dirty="0" smtClean="0"/>
              <a:t>Oblike skupin smo kodirali preko standardnih odklonov in korelacij</a:t>
            </a:r>
          </a:p>
          <a:p>
            <a:r>
              <a:rPr lang="sl-SI" sz="2800" dirty="0" smtClean="0"/>
              <a:t>Vpliv </a:t>
            </a:r>
            <a:r>
              <a:rPr lang="sl-SI" sz="2800" dirty="0"/>
              <a:t>oblike skupin (</a:t>
            </a:r>
            <a:r>
              <a:rPr lang="sl-SI" sz="2800" dirty="0" err="1"/>
              <a:t>sd</a:t>
            </a:r>
            <a:r>
              <a:rPr lang="sl-SI" sz="2800" dirty="0"/>
              <a:t> in r) je zelo odvisen od lokacije skupin (povprečja</a:t>
            </a:r>
            <a:r>
              <a:rPr lang="sl-SI" sz="2800" dirty="0" smtClean="0"/>
              <a:t>)</a:t>
            </a:r>
          </a:p>
          <a:p>
            <a:r>
              <a:rPr lang="sl-SI" sz="2800" dirty="0" smtClean="0"/>
              <a:t>Pri interpretaciji potrebno upoštevati interakcije</a:t>
            </a:r>
          </a:p>
          <a:p>
            <a:r>
              <a:rPr lang="sl-SI" sz="2800" dirty="0" smtClean="0"/>
              <a:t>Pri interpretaciji smo omejeni na </a:t>
            </a:r>
            <a:r>
              <a:rPr lang="sl-SI" sz="2800" dirty="0" err="1" smtClean="0"/>
              <a:t>bivariatno</a:t>
            </a:r>
            <a:r>
              <a:rPr lang="sl-SI" sz="2800" dirty="0" smtClean="0"/>
              <a:t> normalno porazdelitev, …</a:t>
            </a:r>
            <a:endParaRPr lang="sl-SI" sz="2800" dirty="0"/>
          </a:p>
        </p:txBody>
      </p:sp>
      <p:pic>
        <p:nvPicPr>
          <p:cNvPr id="11267" name="Picture 3" descr="D:\Ales\Dropbox\SSP - simulacije\razvrscanjePolozajiSkup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44624"/>
            <a:ext cx="3491880" cy="68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sz="4400" dirty="0" smtClean="0"/>
              <a:t>Analiza in predstavitev rezultatov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sl-SI" dirty="0"/>
              <a:t>Uporaba simulacij v statistiki</a:t>
            </a:r>
          </a:p>
        </p:txBody>
      </p:sp>
    </p:spTree>
    <p:extLst>
      <p:ext uri="{BB962C8B-B14F-4D97-AF65-F5344CB8AC3E}">
        <p14:creationId xmlns:p14="http://schemas.microsoft.com/office/powerpoint/2010/main" val="29958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371600"/>
          </a:xfrm>
        </p:spPr>
        <p:txBody>
          <a:bodyPr/>
          <a:lstStyle/>
          <a:p>
            <a:r>
              <a:rPr lang="sl-SI" dirty="0"/>
              <a:t>Analiza in predstavitev rezultatov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44144"/>
          </a:xfrm>
        </p:spPr>
        <p:txBody>
          <a:bodyPr/>
          <a:lstStyle/>
          <a:p>
            <a:r>
              <a:rPr lang="sl-SI" dirty="0" smtClean="0"/>
              <a:t>Pogosto najtežji korak</a:t>
            </a:r>
          </a:p>
          <a:p>
            <a:r>
              <a:rPr lang="sl-SI" dirty="0" smtClean="0"/>
              <a:t>Običajno predstavimo povprečja izidov glede na vrednosti dejavnikov</a:t>
            </a:r>
          </a:p>
          <a:p>
            <a:r>
              <a:rPr lang="sl-SI" dirty="0" smtClean="0"/>
              <a:t>Pomembna je tudi informacija o variabilnosti izidov (</a:t>
            </a:r>
            <a:r>
              <a:rPr lang="sl-SI" dirty="0" err="1" smtClean="0"/>
              <a:t>sd</a:t>
            </a:r>
            <a:r>
              <a:rPr lang="sl-SI" dirty="0" smtClean="0"/>
              <a:t>) </a:t>
            </a:r>
            <a:r>
              <a:rPr lang="sl-SI" dirty="0" smtClean="0">
                <a:sym typeface="Wingdings" pitchFamily="2" charset="2"/>
              </a:rPr>
              <a:t> a pogosto izpuščena</a:t>
            </a:r>
            <a:endParaRPr lang="sl-SI" dirty="0" smtClean="0"/>
          </a:p>
          <a:p>
            <a:r>
              <a:rPr lang="sl-SI" dirty="0" smtClean="0"/>
              <a:t>Statistična analiza (običajno ANOVA)</a:t>
            </a:r>
          </a:p>
          <a:p>
            <a:r>
              <a:rPr lang="sl-SI" dirty="0" smtClean="0"/>
              <a:t>Grafična predstavitev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7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371600"/>
          </a:xfrm>
        </p:spPr>
        <p:txBody>
          <a:bodyPr/>
          <a:lstStyle/>
          <a:p>
            <a:r>
              <a:rPr lang="sl-SI" dirty="0"/>
              <a:t>Analiza in predstavitev rezultatov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32176"/>
          </a:xfrm>
        </p:spPr>
        <p:txBody>
          <a:bodyPr/>
          <a:lstStyle/>
          <a:p>
            <a:r>
              <a:rPr lang="sl-SI" dirty="0" smtClean="0"/>
              <a:t>Analiza je lahko zelo zahtevna</a:t>
            </a:r>
          </a:p>
          <a:p>
            <a:r>
              <a:rPr lang="sl-SI" dirty="0" smtClean="0"/>
              <a:t>zaradi zelo velike količine podatkov, ki jih lahko generirajo simulacije,</a:t>
            </a:r>
          </a:p>
          <a:p>
            <a:r>
              <a:rPr lang="sl-SI" dirty="0" smtClean="0"/>
              <a:t>če uporabimo veliko dejavnikov z veliko različnimi vrednostmi.</a:t>
            </a:r>
          </a:p>
          <a:p>
            <a:r>
              <a:rPr lang="sl-SI" dirty="0" smtClean="0"/>
              <a:t>Samo povprečja v tabelah (lahko) segajo čez več strani </a:t>
            </a:r>
            <a:r>
              <a:rPr lang="sl-SI" dirty="0" smtClean="0">
                <a:sym typeface="Wingdings" pitchFamily="2" charset="2"/>
              </a:rPr>
              <a:t> </a:t>
            </a:r>
            <a:r>
              <a:rPr lang="sl-SI" dirty="0" smtClean="0"/>
              <a:t>oteži pregledovanje</a:t>
            </a:r>
          </a:p>
          <a:p>
            <a:r>
              <a:rPr lang="sl-SI" dirty="0" smtClean="0"/>
              <a:t>Koristne so interaktivne/vrtilne tabele</a:t>
            </a:r>
          </a:p>
          <a:p>
            <a:r>
              <a:rPr lang="sl-SI" dirty="0" smtClean="0"/>
              <a:t>Tudi zato se pogosto  zanemarjeni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539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67744" y="1916832"/>
            <a:ext cx="6480720" cy="2088232"/>
          </a:xfrm>
        </p:spPr>
        <p:txBody>
          <a:bodyPr/>
          <a:lstStyle/>
          <a:p>
            <a:pPr algn="ctr"/>
            <a:r>
              <a:rPr lang="sl-SI" sz="5400" dirty="0"/>
              <a:t>Osnove računalniških </a:t>
            </a:r>
            <a:r>
              <a:rPr lang="sl-SI" sz="5400" dirty="0" smtClean="0"/>
              <a:t>simulacij</a:t>
            </a:r>
            <a:endParaRPr lang="sl-SI" sz="5400" dirty="0" smtClean="0">
              <a:solidFill>
                <a:srgbClr val="FFFFFF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/>
          <a:lstStyle/>
          <a:p>
            <a:r>
              <a:rPr lang="sl-SI" dirty="0"/>
              <a:t>Uporaba </a:t>
            </a:r>
            <a:r>
              <a:rPr lang="sl-SI" dirty="0" smtClean="0"/>
              <a:t>simulacij </a:t>
            </a:r>
            <a:r>
              <a:rPr lang="sl-SI" dirty="0"/>
              <a:t>v statistiki</a:t>
            </a:r>
          </a:p>
        </p:txBody>
      </p:sp>
    </p:spTree>
    <p:extLst>
      <p:ext uri="{BB962C8B-B14F-4D97-AF65-F5344CB8AC3E}">
        <p14:creationId xmlns:p14="http://schemas.microsoft.com/office/powerpoint/2010/main" val="26147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371600"/>
          </a:xfrm>
        </p:spPr>
        <p:txBody>
          <a:bodyPr/>
          <a:lstStyle/>
          <a:p>
            <a:r>
              <a:rPr lang="sl-SI" dirty="0" smtClean="0"/>
              <a:t>Statistična analiza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44144"/>
          </a:xfrm>
        </p:spPr>
        <p:txBody>
          <a:bodyPr/>
          <a:lstStyle/>
          <a:p>
            <a:r>
              <a:rPr lang="sl-SI" dirty="0" smtClean="0"/>
              <a:t>Najpogosteje se rezultati analizirajo s ANOVA </a:t>
            </a:r>
            <a:r>
              <a:rPr lang="sl-SI" dirty="0" smtClean="0">
                <a:sym typeface="Wingdings" pitchFamily="2" charset="2"/>
              </a:rPr>
              <a:t> Lahko sicer uporabimo katere-koli pojsnjevalne modele (npr. vse vrste regresij)</a:t>
            </a:r>
          </a:p>
          <a:p>
            <a:r>
              <a:rPr lang="sl-SI" dirty="0" smtClean="0"/>
              <a:t>Sami statistični testi niso toliko pomembni (praktično vsi stat. značilni) kot ocena pomembnosti učinkov posameznih dejavnikov (in interakcij)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95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Grafična predstavitev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Učinkovita grafična predstavitev je ključna</a:t>
            </a:r>
          </a:p>
          <a:p>
            <a:r>
              <a:rPr lang="sl-SI" dirty="0" smtClean="0"/>
              <a:t>A pogosto precej težka zaradi obilice informacij</a:t>
            </a:r>
          </a:p>
          <a:p>
            <a:r>
              <a:rPr lang="sl-SI" dirty="0" smtClean="0"/>
              <a:t>Najpogosteje se uporabljajo (panelni) linijski grafikoni.</a:t>
            </a:r>
          </a:p>
          <a:p>
            <a:r>
              <a:rPr lang="sl-SI" dirty="0" smtClean="0"/>
              <a:t>Dobrodošli so tudi interaktivni prikazi</a:t>
            </a:r>
          </a:p>
          <a:p>
            <a:r>
              <a:rPr lang="sl-SI" dirty="0" smtClean="0"/>
              <a:t>Barve so zelo dobrodošle!!!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4186808" cy="2107704"/>
          </a:xfrm>
        </p:spPr>
        <p:txBody>
          <a:bodyPr/>
          <a:lstStyle/>
          <a:p>
            <a:r>
              <a:rPr lang="sl-SI" dirty="0" smtClean="0"/>
              <a:t>Primer: Predstavitev rezultatov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46784"/>
                <a:ext cx="4392488" cy="3518520"/>
              </a:xfrm>
            </p:spPr>
            <p:txBody>
              <a:bodyPr/>
              <a:lstStyle/>
              <a:p>
                <a:r>
                  <a:rPr lang="sl-SI" dirty="0" smtClean="0"/>
                  <a:t>To je prva stran 7 -stranske table (moja doktorska disertacije)</a:t>
                </a:r>
              </a:p>
              <a:p>
                <a:r>
                  <a:rPr lang="sl-SI" dirty="0" smtClean="0"/>
                  <a:t>V tabeli so predstavljeni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sl-SI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sl-SI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sl-SI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l-SI" b="0" i="0" smtClean="0">
                        <a:latin typeface="Cambria Math"/>
                      </a:rPr>
                      <m:t>se</m:t>
                    </m:r>
                    <m:d>
                      <m:dPr>
                        <m:ctrlPr>
                          <a:rPr lang="sl-SI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sl-SI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sl-SI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sl-SI" dirty="0" smtClean="0"/>
                  <a:t> in </a:t>
                </a:r>
                <a:r>
                  <a:rPr lang="sl-SI" i="1" dirty="0" smtClean="0"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sl-SI" i="1" dirty="0" smtClean="0"/>
                  <a:t> </a:t>
                </a:r>
                <a:r>
                  <a:rPr lang="sl-SI" dirty="0" smtClean="0"/>
                  <a:t>za samo del simulacij</a:t>
                </a:r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46784"/>
                <a:ext cx="4392488" cy="3518520"/>
              </a:xfrm>
              <a:blipFill rotWithShape="1">
                <a:blip r:embed="rId3"/>
                <a:stretch>
                  <a:fillRect l="-1803" t="-2253" r="-3051" b="-8146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42868"/>
              </p:ext>
            </p:extLst>
          </p:nvPr>
        </p:nvGraphicFramePr>
        <p:xfrm>
          <a:off x="4932040" y="476672"/>
          <a:ext cx="4078461" cy="58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Document" r:id="rId4" imgW="6180454" imgH="8800740" progId="Word.Document.12">
                  <p:embed/>
                </p:oleObj>
              </mc:Choice>
              <mc:Fallback>
                <p:oleObj name="Document" r:id="rId4" imgW="6180454" imgH="88007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476672"/>
                        <a:ext cx="4078461" cy="5806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2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936104"/>
          </a:xfrm>
        </p:spPr>
        <p:txBody>
          <a:bodyPr/>
          <a:lstStyle/>
          <a:p>
            <a:r>
              <a:rPr lang="sl-SI" dirty="0" smtClean="0"/>
              <a:t>Primer: Predstavitev rezultatov</a:t>
            </a:r>
            <a:endParaRPr lang="sl-SI" dirty="0"/>
          </a:p>
        </p:txBody>
      </p:sp>
      <p:pic>
        <p:nvPicPr>
          <p:cNvPr id="13314" name="Picture 2" descr="Stage2GraphNoPreCr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80000" cy="66871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315" name="Picture 3" descr="Stage2GraphNoPreCr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20" y="116632"/>
            <a:ext cx="4680000" cy="66871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5725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Shape1 = 8</a:t>
            </a:r>
            <a:endParaRPr lang="sl-SI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260" y="0"/>
            <a:ext cx="45725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Shape1 = 4</a:t>
            </a:r>
            <a:endParaRPr lang="sl-S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12" y="116632"/>
            <a:ext cx="4680000" cy="66949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680000" cy="66949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5725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Shape1 = 8</a:t>
            </a:r>
            <a:endParaRPr lang="sl-SI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6260" y="0"/>
            <a:ext cx="45725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>
                <a:solidFill>
                  <a:schemeClr val="tx1"/>
                </a:solidFill>
              </a:rPr>
              <a:t>Shape1 = 4</a:t>
            </a:r>
            <a:endParaRPr lang="sl-S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48464" cy="1124744"/>
          </a:xfrm>
          <a:noFill/>
        </p:spPr>
        <p:txBody>
          <a:bodyPr/>
          <a:lstStyle/>
          <a:p>
            <a:r>
              <a:rPr lang="sl-SI" sz="2800" dirty="0"/>
              <a:t>Primer: Analiza vpliva obravnave </a:t>
            </a:r>
            <a:r>
              <a:rPr lang="sl-SI" sz="2800" dirty="0" err="1"/>
              <a:t>ordinalnih</a:t>
            </a:r>
            <a:r>
              <a:rPr lang="sl-SI" sz="2800" dirty="0"/>
              <a:t> spremenljivk pri hierarhičnem razvrščanju v skupine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328592"/>
          </a:xfrm>
        </p:spPr>
        <p:txBody>
          <a:bodyPr>
            <a:normAutofit/>
          </a:bodyPr>
          <a:lstStyle/>
          <a:p>
            <a:r>
              <a:rPr lang="sl-SI" dirty="0" smtClean="0"/>
              <a:t>Cilj</a:t>
            </a:r>
          </a:p>
          <a:p>
            <a:r>
              <a:rPr lang="sl-SI" dirty="0" smtClean="0"/>
              <a:t>Ključni dejavnik: Obravnava </a:t>
            </a:r>
            <a:r>
              <a:rPr lang="sl-SI" dirty="0" err="1" smtClean="0"/>
              <a:t>ordinalnih</a:t>
            </a:r>
            <a:r>
              <a:rPr lang="sl-SI" dirty="0" smtClean="0"/>
              <a:t> spremenljivk </a:t>
            </a:r>
            <a:r>
              <a:rPr lang="sl-SI" dirty="0" smtClean="0">
                <a:sym typeface="Wingdings" pitchFamily="2" charset="2"/>
              </a:rPr>
              <a:t> </a:t>
            </a:r>
            <a:r>
              <a:rPr lang="sl-SI" dirty="0" smtClean="0"/>
              <a:t>kot intervalne, ordinalne (rangi), nominale (umetne)</a:t>
            </a:r>
          </a:p>
          <a:p>
            <a:r>
              <a:rPr lang="sl-SI" dirty="0" smtClean="0"/>
              <a:t>Ostali (spremenljivi) dejavniki:</a:t>
            </a:r>
          </a:p>
          <a:p>
            <a:pPr lvl="1"/>
            <a:r>
              <a:rPr lang="sl-SI" dirty="0" smtClean="0"/>
              <a:t>Razdalje med skupinami (povprečji)</a:t>
            </a:r>
          </a:p>
          <a:p>
            <a:pPr lvl="1"/>
            <a:r>
              <a:rPr lang="sl-SI" dirty="0" err="1" smtClean="0"/>
              <a:t>Kovariančna</a:t>
            </a:r>
            <a:r>
              <a:rPr lang="sl-SI" dirty="0" smtClean="0"/>
              <a:t> matrika</a:t>
            </a:r>
          </a:p>
          <a:p>
            <a:pPr lvl="1"/>
            <a:r>
              <a:rPr lang="sl-SI" dirty="0" smtClean="0"/>
              <a:t>Število nepomembnih spremenljivk</a:t>
            </a:r>
          </a:p>
          <a:p>
            <a:pPr lvl="1"/>
            <a:r>
              <a:rPr lang="sl-SI" dirty="0" smtClean="0"/>
              <a:t>Število kategorij</a:t>
            </a:r>
          </a:p>
          <a:p>
            <a:pPr lvl="1"/>
            <a:r>
              <a:rPr lang="sl-SI" dirty="0" smtClean="0"/>
              <a:t>Tip transformacije (rezanja)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11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619672" cy="6858000"/>
          </a:xfrm>
          <a:solidFill>
            <a:schemeClr val="bg1"/>
          </a:solidFill>
        </p:spPr>
        <p:txBody>
          <a:bodyPr vert="vert270"/>
          <a:lstStyle/>
          <a:p>
            <a:r>
              <a:rPr lang="sl-SI" sz="3200" dirty="0" smtClean="0"/>
              <a:t>Primer: Analiza vpliva obravnave </a:t>
            </a:r>
            <a:r>
              <a:rPr lang="sl-SI" sz="3200" dirty="0" err="1" smtClean="0"/>
              <a:t>ordinalnih</a:t>
            </a:r>
            <a:r>
              <a:rPr lang="sl-SI" sz="3200" dirty="0" smtClean="0"/>
              <a:t> spremenljivk pri hierarhičnem razvrščanju v skupine</a:t>
            </a:r>
            <a:endParaRPr lang="sl-SI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17" y="551842"/>
            <a:ext cx="7330983" cy="63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0"/>
            <a:ext cx="75963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>
                <a:solidFill>
                  <a:schemeClr val="tx1"/>
                </a:solidFill>
              </a:rPr>
              <a:t>Zelo poenostavljena analiza – povprečje čez več „načrtov“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592" cy="6741368"/>
          </a:xfrm>
          <a:solidFill>
            <a:schemeClr val="bg1"/>
          </a:solidFill>
        </p:spPr>
        <p:txBody>
          <a:bodyPr vert="vert270"/>
          <a:lstStyle/>
          <a:p>
            <a:r>
              <a:rPr lang="sl-SI" dirty="0" smtClean="0"/>
              <a:t>Statistična analiza </a:t>
            </a:r>
            <a:r>
              <a:rPr lang="sl-SI" sz="3200" dirty="0" smtClean="0"/>
              <a:t>(ANOVA)</a:t>
            </a:r>
            <a:br>
              <a:rPr lang="sl-SI" sz="3200" dirty="0" smtClean="0"/>
            </a:br>
            <a:endParaRPr lang="sl-SI" sz="1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79331"/>
              </p:ext>
            </p:extLst>
          </p:nvPr>
        </p:nvGraphicFramePr>
        <p:xfrm>
          <a:off x="871413" y="115224"/>
          <a:ext cx="8165083" cy="669815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988000"/>
                <a:gridCol w="884491"/>
                <a:gridCol w="1008000"/>
                <a:gridCol w="884491"/>
                <a:gridCol w="884491"/>
                <a:gridCol w="649546"/>
                <a:gridCol w="866064"/>
              </a:tblGrid>
              <a:tr h="6912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Df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Sum of Squares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Mean Square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η</a:t>
                      </a:r>
                      <a:r>
                        <a:rPr lang="sl-SI" sz="1800" u="none" strike="noStrike" baseline="30000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 err="1">
                          <a:effectLst/>
                        </a:rPr>
                        <a:t>partial</a:t>
                      </a:r>
                      <a:r>
                        <a:rPr lang="sl-SI" sz="1800" u="none" strike="noStrike" dirty="0">
                          <a:effectLst/>
                        </a:rPr>
                        <a:t> η</a:t>
                      </a:r>
                      <a:r>
                        <a:rPr lang="sl-SI" sz="1800" u="none" strike="noStrike" baseline="30000" dirty="0">
                          <a:effectLst/>
                        </a:rPr>
                        <a:t>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DistMeans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1022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511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26331,3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0,258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0,369</a:t>
                      </a:r>
                      <a:endParaRPr lang="sl-SI" sz="1800" b="0" i="0" u="none" strike="noStrike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Design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95,1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15,9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816,8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0,024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0,052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unessential variables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186,2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143,1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7375,1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0,047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0,096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23,6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606,7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0,013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TypeCut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74,3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24,4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1258,5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0,019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0,041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58,8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19,6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1009,4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0,015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0,033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VarType</a:t>
                      </a:r>
                      <a:endParaRPr lang="sl-SI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517,6</a:t>
                      </a:r>
                      <a:endParaRPr lang="sl-SI" sz="1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258,8</a:t>
                      </a:r>
                      <a:endParaRPr lang="sl-SI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solidFill>
                            <a:srgbClr val="FF0000"/>
                          </a:solidFill>
                          <a:effectLst/>
                        </a:rPr>
                        <a:t>13335</a:t>
                      </a:r>
                      <a:endParaRPr lang="sl-SI" sz="1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0,131</a:t>
                      </a:r>
                      <a:endParaRPr lang="sl-SI" sz="18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0,229</a:t>
                      </a:r>
                      <a:endParaRPr lang="sl-SI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distMeans:design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11,8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50,7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noClass:typeCut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24,4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209,2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0,014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1,5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78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typeCut:f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50,8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291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0,013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0,028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36,3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467,1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0,009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0,020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typeCut:varType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5,9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50,7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f:varType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52,7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453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0,013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0,029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noClass:typeCut:f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15,6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0,9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44,7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0,009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464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noClass:typeCut:varType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0,4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20,7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noClass:f:varType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12,9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55,3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typeCut:f:vartype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5,8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0,3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16,7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464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noClass:typeCut:f:varType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4,5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0,1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6,5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0,001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0,003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  <a:tr h="2540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Residuals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90554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1747,3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0,02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>
                          <a:effectLst/>
                        </a:rPr>
                        <a:t>0,441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effectLst/>
                        </a:rPr>
                        <a:t> 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6" marR="7766" marT="77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1828800"/>
            <a:ext cx="6227762" cy="2209800"/>
          </a:xfrm>
        </p:spPr>
        <p:txBody>
          <a:bodyPr/>
          <a:lstStyle/>
          <a:p>
            <a:pPr eaLnBrk="1" hangingPunct="1"/>
            <a:r>
              <a:rPr lang="sl-SI" sz="4000" dirty="0" smtClean="0"/>
              <a:t>Uporaba simulacij za preverjanje domnev – </a:t>
            </a:r>
            <a:r>
              <a:rPr lang="sl-SI" sz="4000" dirty="0" err="1" smtClean="0"/>
              <a:t>Monte</a:t>
            </a:r>
            <a:r>
              <a:rPr lang="sl-SI" sz="4000" dirty="0" smtClean="0"/>
              <a:t> </a:t>
            </a:r>
            <a:r>
              <a:rPr lang="sl-SI" sz="4000" dirty="0" err="1" smtClean="0"/>
              <a:t>Carlo</a:t>
            </a:r>
            <a:r>
              <a:rPr lang="sl-SI" sz="4000" dirty="0" smtClean="0"/>
              <a:t> testi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sl-SI" dirty="0"/>
              <a:t>Uporaba simulacij v statistiki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Kdaj (lahko) uporabimo simulacije za testiranje hipotez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58175" cy="4870450"/>
          </a:xfrm>
        </p:spPr>
        <p:txBody>
          <a:bodyPr/>
          <a:lstStyle/>
          <a:p>
            <a:pPr eaLnBrk="1" hangingPunct="1"/>
            <a:r>
              <a:rPr lang="sl-SI" smtClean="0"/>
              <a:t>Kadar imamo točno specificirano ničelno hipotezo oz. model, ki ustreza ničelni hipotezi</a:t>
            </a:r>
          </a:p>
          <a:p>
            <a:pPr eaLnBrk="1" hangingPunct="1"/>
            <a:r>
              <a:rPr lang="sl-SI" smtClean="0"/>
              <a:t>Uporabni so, kadar ta model ne ustreza klasičnim testom </a:t>
            </a:r>
            <a:r>
              <a:rPr lang="sl-SI" smtClean="0">
                <a:sym typeface="Wingdings" pitchFamily="2" charset="2"/>
              </a:rPr>
              <a:t> “klasični” oz. parametrični testi so v primeru izpolnjenih predpostavk bolj učinkoviti</a:t>
            </a:r>
            <a:endParaRPr lang="sl-SI" smtClean="0"/>
          </a:p>
          <a:p>
            <a:pPr eaLnBrk="1" hangingPunct="1"/>
            <a:r>
              <a:rPr lang="sl-SI" smtClean="0"/>
              <a:t>To je ponavadi v primeru kompleksih modelov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1528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dirty="0" smtClean="0"/>
              <a:t>Osnove računalniških simulacij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31188" cy="3887788"/>
          </a:xfrm>
          <a:noFill/>
        </p:spPr>
        <p:txBody>
          <a:bodyPr lIns="90000" tIns="46800" rIns="90000" bIns="46800"/>
          <a:lstStyle/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Ključni element dobre simulacije je dober generator slučajnih števil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l-SI" smtClean="0"/>
              <a:t>Vsi računalniški generatorji slučajnih števil generirajo pravzaprav pseudo-slučajna števila </a:t>
            </a:r>
            <a:r>
              <a:rPr lang="sl-SI" smtClean="0">
                <a:sym typeface="Wingdings" pitchFamily="2" charset="2"/>
              </a:rPr>
              <a:t> računalnik je determinističen stroj</a:t>
            </a:r>
          </a:p>
          <a:p>
            <a:pPr marL="341313" indent="-341313" eaLnBrk="1" hangingPunct="1"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l-SI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Postopek simulacij za testiranje hipotez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58175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Postavimo ničelno in alternativno hipotezo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Izberemo testno statistiko, ki je primerna za testiranje hipoteze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Izračunamo testno statistiko na naših podatkih (vzorcu)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Mnogokrat (vsaj 1000-krat) generiramo podatke v skladu z ničelno hipotezo in izračunamo testno statistiko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ym typeface="Wingdings" pitchFamily="2" charset="2"/>
              </a:rPr>
              <a:t>Izračunamo </a:t>
            </a:r>
            <a:r>
              <a:rPr lang="sl-SI" i="1" smtClean="0">
                <a:sym typeface="Wingdings" pitchFamily="2" charset="2"/>
              </a:rPr>
              <a:t>p</a:t>
            </a:r>
            <a:r>
              <a:rPr lang="sl-SI" smtClean="0">
                <a:sym typeface="Wingdings" pitchFamily="2" charset="2"/>
              </a:rPr>
              <a:t> vrednost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l-SI" smtClean="0"/>
              <a:t>Izbor testne statistike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73238"/>
            <a:ext cx="8258175" cy="4733925"/>
          </a:xfrm>
        </p:spPr>
        <p:txBody>
          <a:bodyPr/>
          <a:lstStyle/>
          <a:p>
            <a:pPr eaLnBrk="1" hangingPunct="1"/>
            <a:r>
              <a:rPr lang="sl-SI" dirty="0" err="1" smtClean="0"/>
              <a:t>Ponavadi</a:t>
            </a:r>
            <a:r>
              <a:rPr lang="sl-SI" dirty="0" smtClean="0"/>
              <a:t> je to kar statistika iz hipoteze</a:t>
            </a:r>
          </a:p>
          <a:p>
            <a:pPr lvl="1" eaLnBrk="1" hangingPunct="1"/>
            <a:r>
              <a:rPr lang="sl-SI" dirty="0" smtClean="0"/>
              <a:t>Npr., če preverjamo hipotezo o aritmetični sredini, je to lahko kar aritmetična sredina, če o varianci varianca, …</a:t>
            </a:r>
          </a:p>
          <a:p>
            <a:pPr eaLnBrk="1" hangingPunct="1"/>
            <a:r>
              <a:rPr lang="sl-SI" dirty="0" smtClean="0"/>
              <a:t>Vsebovati/upoštevati mora vse relevantne podatke za “odločitev” o hipotezi</a:t>
            </a:r>
          </a:p>
          <a:p>
            <a:pPr eaLnBrk="1" hangingPunct="1"/>
            <a:r>
              <a:rPr lang="sl-SI" dirty="0" smtClean="0"/>
              <a:t>Zaželeno je, da ima njena “cenilka” čim manjšo variabilnost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smtClean="0"/>
              <a:t>Generiranje podatkov v skladu z ničelno hipotezo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58175" cy="466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mtClean="0"/>
              <a:t>Stanje v ničelni hipotezi mora biti natančno določeno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/>
              <a:t>Npr. če preverjamo hipotezo o enakost aritmetičnih sredin v dveh populacijah, moramo določiti/vedeti tudi velikosti izbranih vzorcev in variance v njih </a:t>
            </a:r>
            <a:r>
              <a:rPr lang="sl-SI" smtClean="0">
                <a:sym typeface="Wingdings" pitchFamily="2" charset="2"/>
              </a:rPr>
              <a:t> To pogosto ni možno</a:t>
            </a:r>
          </a:p>
          <a:p>
            <a:pPr eaLnBrk="1" hangingPunct="1">
              <a:lnSpc>
                <a:spcPct val="90000"/>
              </a:lnSpc>
            </a:pPr>
            <a:r>
              <a:rPr lang="sl-SI" smtClean="0">
                <a:sym typeface="Wingdings" pitchFamily="2" charset="2"/>
              </a:rPr>
              <a:t>Lahko pa vključimo “pomanjkanje informacije” v simulacijo.</a:t>
            </a:r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07413" cy="884238"/>
          </a:xfrm>
        </p:spPr>
        <p:txBody>
          <a:bodyPr/>
          <a:lstStyle/>
          <a:p>
            <a:pPr eaLnBrk="1" hangingPunct="1"/>
            <a:r>
              <a:rPr lang="sl-SI" sz="3600" smtClean="0">
                <a:sym typeface="Wingdings" pitchFamily="2" charset="2"/>
              </a:rPr>
              <a:t>Izračun </a:t>
            </a:r>
            <a:r>
              <a:rPr lang="sl-SI" sz="3600" i="1" smtClean="0">
                <a:sym typeface="Wingdings" pitchFamily="2" charset="2"/>
              </a:rPr>
              <a:t>p</a:t>
            </a:r>
            <a:r>
              <a:rPr lang="sl-SI" sz="3600" smtClean="0">
                <a:sym typeface="Wingdings" pitchFamily="2" charset="2"/>
              </a:rPr>
              <a:t> vednosti</a:t>
            </a:r>
            <a:endParaRPr lang="sl-SI" sz="36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400" i="1" smtClean="0"/>
              <a:t>p</a:t>
            </a:r>
            <a:r>
              <a:rPr lang="sl-SI" sz="2400" smtClean="0"/>
              <a:t> vrednost je pri simulacijah pravzaprav delež vzorcev, ki smo jih generirali pod pogoji izpolnjene ničelne hipoteze, kjer je testna statistika “bolj ekstremna” kot v empiričnem vzorcu.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smtClean="0"/>
              <a:t>Kaj pomeni “bolj ekstremna” je odvisno od vrste statistike: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smtClean="0"/>
              <a:t>Če statistika meri odstopanja od modela oz. neke vrste “napako”, “bolj ekstremna” pomeni kar večja. </a:t>
            </a:r>
            <a:r>
              <a:rPr lang="sl-SI" sz="2000" smtClean="0">
                <a:sym typeface="Wingdings" pitchFamily="2" charset="2"/>
              </a:rPr>
              <a:t> Primer: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χ</a:t>
            </a:r>
            <a:r>
              <a:rPr lang="sl-SI" sz="2000" baseline="30000" smtClean="0">
                <a:cs typeface="Times New Roman" pitchFamily="18" charset="0"/>
                <a:sym typeface="Wingdings" pitchFamily="2" charset="2"/>
              </a:rPr>
              <a:t>2</a:t>
            </a:r>
            <a:r>
              <a:rPr lang="sl-SI" sz="2000" smtClean="0">
                <a:cs typeface="Times New Roman" pitchFamily="18" charset="0"/>
                <a:sym typeface="Wingdings" pitchFamily="2" charset="2"/>
              </a:rPr>
              <a:t> statistika pri preverjanju domneve o povezanosti dveh nominalnih spremenljivk. </a:t>
            </a:r>
            <a:endParaRPr lang="el-GR" sz="20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l-SI" sz="2000" smtClean="0"/>
              <a:t>Če meri je testna statistika neka “običajna” statistika, “bolj ekstremna” pomeni, da bolj odstopa od vrednosti v ničelni domnevi </a:t>
            </a:r>
            <a:r>
              <a:rPr lang="sl-SI" sz="2000" smtClean="0">
                <a:sym typeface="Wingdings" pitchFamily="2" charset="2"/>
              </a:rPr>
              <a:t> Primer: aritmetična sredina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smtClean="0"/>
              <a:t>Bolj odstopa je mišljeno v smislu verjetnosti, ne absolutnih vrednosti </a:t>
            </a:r>
            <a:r>
              <a:rPr lang="sl-SI" sz="2000" smtClean="0">
                <a:sym typeface="Wingdings" pitchFamily="2" charset="2"/>
              </a:rPr>
              <a:t> Se pravi, gledamo kvantile</a:t>
            </a:r>
            <a:endParaRPr lang="sl-SI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sl-SI" sz="3600" smtClean="0">
                <a:sym typeface="Wingdings" pitchFamily="2" charset="2"/>
              </a:rPr>
              <a:t>Izračun </a:t>
            </a:r>
            <a:r>
              <a:rPr lang="sl-SI" sz="3600" i="1" smtClean="0">
                <a:sym typeface="Wingdings" pitchFamily="2" charset="2"/>
              </a:rPr>
              <a:t>p</a:t>
            </a:r>
            <a:r>
              <a:rPr lang="sl-SI" sz="3600" smtClean="0">
                <a:sym typeface="Wingdings" pitchFamily="2" charset="2"/>
              </a:rPr>
              <a:t> vednosti</a:t>
            </a:r>
            <a:endParaRPr lang="sl-SI" sz="36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12863"/>
            <a:ext cx="864235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smtClean="0"/>
              <a:t>Pri testnih statistikah, ki lahko od vrednosti parametra v ničelni domnevi odstopajo v obe smeri, lahko računamo enostransko ali dvostranski </a:t>
            </a:r>
            <a:r>
              <a:rPr lang="sl-SI" sz="2800" i="1" smtClean="0"/>
              <a:t>p</a:t>
            </a:r>
            <a:r>
              <a:rPr lang="sl-SI" sz="2800" smtClean="0"/>
              <a:t> vrednost. </a:t>
            </a:r>
            <a:r>
              <a:rPr lang="sl-SI" sz="2800" smtClean="0">
                <a:sym typeface="Wingdings" pitchFamily="2" charset="2"/>
              </a:rPr>
              <a:t> Spodnji izračun vrne enostransko </a:t>
            </a:r>
            <a:r>
              <a:rPr lang="sl-SI" sz="2800" i="1" smtClean="0">
                <a:sym typeface="Wingdings" pitchFamily="2" charset="2"/>
              </a:rPr>
              <a:t>p</a:t>
            </a:r>
            <a:r>
              <a:rPr lang="sl-SI" sz="2800" smtClean="0">
                <a:sym typeface="Wingdings" pitchFamily="2" charset="2"/>
              </a:rPr>
              <a:t> vrednost!</a:t>
            </a:r>
            <a:endParaRPr lang="sl-SI" sz="2800" smtClean="0"/>
          </a:p>
          <a:p>
            <a:pPr eaLnBrk="1" hangingPunct="1">
              <a:lnSpc>
                <a:spcPct val="90000"/>
              </a:lnSpc>
            </a:pPr>
            <a:r>
              <a:rPr lang="sl-SI" sz="2800" smtClean="0"/>
              <a:t>Kot običajno, je dvostranska </a:t>
            </a:r>
            <a:r>
              <a:rPr lang="sl-SI" sz="2800" i="1" smtClean="0"/>
              <a:t>p</a:t>
            </a:r>
            <a:r>
              <a:rPr lang="sl-SI" sz="2800" smtClean="0"/>
              <a:t> vrednost kar 2-krat enostranska </a:t>
            </a:r>
            <a:r>
              <a:rPr lang="sl-SI" sz="2800" i="1" smtClean="0"/>
              <a:t>p</a:t>
            </a:r>
            <a:r>
              <a:rPr lang="sl-SI" sz="2800" smtClean="0"/>
              <a:t> vrednost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smtClean="0"/>
              <a:t>Izračun:</a:t>
            </a:r>
          </a:p>
          <a:p>
            <a:pPr eaLnBrk="1" hangingPunct="1">
              <a:lnSpc>
                <a:spcPct val="90000"/>
              </a:lnSpc>
            </a:pPr>
            <a:endParaRPr lang="sl-SI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l-SI" sz="2800" smtClean="0"/>
              <a:t>	kjer je </a:t>
            </a:r>
            <a:r>
              <a:rPr lang="sl-SI" sz="2800" i="1" smtClean="0"/>
              <a:t>k </a:t>
            </a:r>
            <a:r>
              <a:rPr lang="sl-SI" sz="2800" smtClean="0"/>
              <a:t>število simuliranih testnih statistik, ki so večje od empirične, </a:t>
            </a:r>
            <a:r>
              <a:rPr lang="sl-SI" sz="2800" i="1" smtClean="0"/>
              <a:t>m</a:t>
            </a:r>
            <a:r>
              <a:rPr lang="sl-SI" sz="2800" smtClean="0"/>
              <a:t> pa število simuliranih vzorcev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51050" y="4005263"/>
          <a:ext cx="155416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005263"/>
                        <a:ext cx="155416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sl-SI" smtClean="0"/>
              <a:t>Alternativni postopek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4463"/>
            <a:ext cx="8785225" cy="5327650"/>
          </a:xfrm>
        </p:spPr>
        <p:txBody>
          <a:bodyPr/>
          <a:lstStyle/>
          <a:p>
            <a:pPr eaLnBrk="1" hangingPunct="1"/>
            <a:r>
              <a:rPr lang="sl-SI" sz="2800" smtClean="0"/>
              <a:t>Včasih lahko predpostavljamo, da se neka vzorčna ocena porazdeljuje po neki porazdelitvi (običajno normalni, </a:t>
            </a:r>
            <a:r>
              <a:rPr lang="sl-SI" sz="2800" i="1" smtClean="0"/>
              <a:t>t</a:t>
            </a:r>
            <a:r>
              <a:rPr lang="sl-SI" sz="2800" smtClean="0"/>
              <a:t>), a nimamo formule za izračun standardnih napak. </a:t>
            </a:r>
          </a:p>
          <a:p>
            <a:pPr eaLnBrk="1" hangingPunct="1"/>
            <a:r>
              <a:rPr lang="sl-SI" sz="2800" smtClean="0"/>
              <a:t>V tem primeru lahko uporabimo simulirane vzorčne ocene le za izračun standardih napak in nato uporabimo “standardne” metode za testiranje hipotez.</a:t>
            </a:r>
          </a:p>
          <a:p>
            <a:pPr eaLnBrk="1" hangingPunct="1"/>
            <a:r>
              <a:rPr lang="sl-SI" sz="2800" smtClean="0"/>
              <a:t>Prednost tega postopka je, da (če je predpostavka pravilna) omogoča večjo natančnost, predvsem ob manjšem številu ponovitev simulacij.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r>
              <a:rPr lang="sl-SI" dirty="0" smtClean="0"/>
              <a:t>Primer: Banka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5589240"/>
          </a:xfrm>
        </p:spPr>
        <p:txBody>
          <a:bodyPr/>
          <a:lstStyle/>
          <a:p>
            <a:r>
              <a:rPr lang="sl-SI" dirty="0" smtClean="0"/>
              <a:t>Kako verjetno je, da je naš model pravilen, če smo v nekem dnevu izračunali povprečni čas čakanja 10 minut (ali več).</a:t>
            </a:r>
          </a:p>
          <a:p>
            <a:r>
              <a:rPr lang="sl-SI" dirty="0" smtClean="0"/>
              <a:t>Naredimo 1000 ponovitev</a:t>
            </a:r>
          </a:p>
          <a:p>
            <a:r>
              <a:rPr lang="sl-SI" dirty="0" smtClean="0"/>
              <a:t>p = 0,015</a:t>
            </a:r>
          </a:p>
          <a:p>
            <a:endParaRPr lang="sl-SI" dirty="0"/>
          </a:p>
        </p:txBody>
      </p:sp>
      <p:pic>
        <p:nvPicPr>
          <p:cNvPr id="13314" name="Picture 2" descr="D:\Ales\Dropbox\SSP - simulacije\bankaPovCasiNad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997187" cy="49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9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7624"/>
          </a:xfrm>
        </p:spPr>
        <p:txBody>
          <a:bodyPr/>
          <a:lstStyle/>
          <a:p>
            <a:r>
              <a:rPr lang="sl-SI" dirty="0" smtClean="0"/>
              <a:t>Primer: Testiranje domneve o časih delovanja žarnic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229600" cy="4248472"/>
              </a:xfrm>
            </p:spPr>
            <p:txBody>
              <a:bodyPr/>
              <a:lstStyle/>
              <a:p>
                <a:r>
                  <a:rPr lang="sl-SI" dirty="0" smtClean="0"/>
                  <a:t>Na škatlici žarnic piše, da je življenjska doba žarnice 10.000</a:t>
                </a:r>
              </a:p>
              <a:p>
                <a:r>
                  <a:rPr lang="sl-SI" dirty="0" smtClean="0"/>
                  <a:t>Če predpostavimo eksponentno porazdelitev, je potem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𝑀𝑒</m:t>
                    </m:r>
                    <m:r>
                      <a:rPr lang="sl-SI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sl-SI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sl-SI" b="0" i="1" smtClean="0">
                        <a:latin typeface="Cambria Math"/>
                      </a:rPr>
                      <m:t>→</m:t>
                    </m:r>
                    <m:r>
                      <a:rPr lang="sl-SI" b="0" i="1" smtClean="0">
                        <a:latin typeface="Cambria Math"/>
                      </a:rPr>
                      <m:t>𝜆</m:t>
                    </m:r>
                    <m:r>
                      <a:rPr lang="sl-SI" b="0" i="1" smtClean="0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sl-SI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sl-SI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func>
                      <m:funcPr>
                        <m:ctrlPr>
                          <a:rPr lang="sl-SI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l-SI" b="0" i="1" smtClean="0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sl-SI" i="1">
                        <a:latin typeface="Cambria Math"/>
                        <a:ea typeface="Cambria Math"/>
                      </a:rPr>
                      <m:t>≅</m:t>
                    </m:r>
                    <m:r>
                      <m:rPr>
                        <m:nor/>
                      </m:rPr>
                      <a:rPr lang="sl-SI"/>
                      <m:t>6</m:t>
                    </m:r>
                    <m:r>
                      <m:rPr>
                        <m:nor/>
                      </m:rPr>
                      <a:rPr lang="sl-SI" b="0" i="0" smtClean="0"/>
                      <m:t>,</m:t>
                    </m:r>
                    <m:r>
                      <m:rPr>
                        <m:nor/>
                      </m:rPr>
                      <a:rPr lang="sl-SI"/>
                      <m:t>931</m:t>
                    </m:r>
                    <m:r>
                      <a:rPr lang="sl-SI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endParaRPr lang="sl-SI" dirty="0" smtClean="0"/>
              </a:p>
              <a:p>
                <a:r>
                  <a:rPr lang="sl-SI" dirty="0" smtClean="0"/>
                  <a:t>Kupili smo 10 žarnic in časi delovanja so: </a:t>
                </a:r>
              </a:p>
              <a:p>
                <a:pPr marL="0" indent="0">
                  <a:buNone/>
                </a:pPr>
                <a:r>
                  <a:rPr lang="sl-SI" dirty="0"/>
                  <a:t>228, 448, 1327, 2400, 2487, 5813, 11292, 11586, 24352, 26248</a:t>
                </a:r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229600" cy="4248472"/>
              </a:xfrm>
              <a:blipFill rotWithShape="1">
                <a:blip r:embed="rId2"/>
                <a:stretch>
                  <a:fillRect l="-1852" t="-1865" b="-573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0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7624"/>
          </a:xfrm>
        </p:spPr>
        <p:txBody>
          <a:bodyPr/>
          <a:lstStyle/>
          <a:p>
            <a:r>
              <a:rPr lang="sl-SI" dirty="0" smtClean="0"/>
              <a:t>Primer: Testiranje domneve o časih delovanja žarnic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04864"/>
                <a:ext cx="8435280" cy="4248472"/>
              </a:xfrm>
            </p:spPr>
            <p:txBody>
              <a:bodyPr/>
              <a:lstStyle/>
              <a:p>
                <a:r>
                  <a:rPr lang="sl-SI" dirty="0" smtClean="0"/>
                  <a:t>Me = 4150</a:t>
                </a:r>
                <a:r>
                  <a:rPr lang="sl-SI" dirty="0" smtClean="0">
                    <a:sym typeface="Wingdings" pitchFamily="2" charset="2"/>
                  </a:rPr>
                  <a:t> ali lahko zavrnem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  <a:sym typeface="Wingdings" pitchFamily="2" charset="2"/>
                      </a:rPr>
                      <m:t>𝑀</m:t>
                    </m:r>
                    <m:sSub>
                      <m:sSubPr>
                        <m:ctrlPr>
                          <a:rPr lang="sl-SI" b="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  <a:sym typeface="Wingdings" pitchFamily="2" charset="2"/>
                          </a:rPr>
                          <m:t>𝑒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sub>
                    </m:sSub>
                    <m:r>
                      <a:rPr lang="sl-SI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sl-SI" b="0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/>
                            <a:sym typeface="Wingdings" pitchFamily="2" charset="2"/>
                          </a:rPr>
                          <m:t>10</m:t>
                        </m:r>
                      </m:e>
                      <m:sup>
                        <m:r>
                          <a:rPr lang="sl-SI" b="0" i="1" smtClean="0">
                            <a:latin typeface="Cambria Math"/>
                            <a:sym typeface="Wingdings" pitchFamily="2" charset="2"/>
                          </a:rPr>
                          <m:t>4</m:t>
                        </m:r>
                      </m:sup>
                    </m:sSup>
                  </m:oMath>
                </a14:m>
                <a:endParaRPr lang="sl-SI" dirty="0" smtClean="0"/>
              </a:p>
              <a:p>
                <a:r>
                  <a:rPr lang="sl-SI" dirty="0" smtClean="0"/>
                  <a:t>Simuliramo veliko vzorcev 10 enot s eksponentne porazdelitve z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</a:rPr>
                      <m:t>𝜆</m:t>
                    </m:r>
                    <m:r>
                      <a:rPr lang="sl-SI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−4</m:t>
                        </m:r>
                      </m:sup>
                    </m:sSup>
                    <m:func>
                      <m:funcPr>
                        <m:ctrlPr>
                          <a:rPr lang="sl-SI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l-SI" i="1">
                            <a:latin typeface="Cambria Math"/>
                          </a:rPr>
                          <m:t>2</m:t>
                        </m:r>
                      </m:e>
                    </m:func>
                    <m:r>
                      <a:rPr lang="sl-SI" i="1">
                        <a:latin typeface="Cambria Math"/>
                        <a:ea typeface="Cambria Math"/>
                      </a:rPr>
                      <m:t>≅</m:t>
                    </m:r>
                    <m:r>
                      <m:rPr>
                        <m:nor/>
                      </m:rPr>
                      <a:rPr lang="sl-SI"/>
                      <m:t>6,931</m:t>
                    </m:r>
                    <m:r>
                      <a:rPr lang="sl-SI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sl-SI" i="1">
                            <a:latin typeface="Cambria Math"/>
                          </a:rPr>
                        </m:ctrlPr>
                      </m:sSupPr>
                      <m:e>
                        <m:r>
                          <a:rPr lang="sl-SI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sl-SI" i="1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sl-SI" dirty="0" smtClean="0"/>
                  <a:t> in na vsakemu izračunamo mediano. Koliko generiranih vzorcev ima mediano manjšo kot 1972.</a:t>
                </a: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𝑝</m:t>
                    </m:r>
                    <m:r>
                      <a:rPr lang="sl-SI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𝑚</m:t>
                        </m:r>
                        <m:r>
                          <a:rPr lang="sl-SI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sl-SI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l-SI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999+1</m:t>
                        </m:r>
                      </m:den>
                    </m:f>
                    <m:r>
                      <a:rPr lang="sl-SI" b="0" i="1" smtClean="0">
                        <a:latin typeface="Cambria Math"/>
                      </a:rPr>
                      <m:t>=0.025</m:t>
                    </m:r>
                  </m:oMath>
                </a14:m>
                <a:endParaRPr lang="sl-SI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04864"/>
                <a:ext cx="8435280" cy="4248472"/>
              </a:xfrm>
              <a:blipFill rotWithShape="1">
                <a:blip r:embed="rId2"/>
                <a:stretch>
                  <a:fillRect l="-939" t="-186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7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184"/>
            <a:ext cx="8229600" cy="1387624"/>
          </a:xfrm>
        </p:spPr>
        <p:txBody>
          <a:bodyPr/>
          <a:lstStyle/>
          <a:p>
            <a:r>
              <a:rPr lang="sl-SI" dirty="0" smtClean="0"/>
              <a:t>Primer: Testiranje domneve o časih delovanja žarnic</a:t>
            </a:r>
            <a:endParaRPr lang="sl-SI" dirty="0"/>
          </a:p>
        </p:txBody>
      </p:sp>
      <p:pic>
        <p:nvPicPr>
          <p:cNvPr id="13315" name="Picture 3" descr="C:\Ales\My Dropbox\SSP - simulacije\PorazdelitevMedian10zar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57350"/>
            <a:ext cx="816292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</TotalTime>
  <Words>5426</Words>
  <Application>Microsoft Office PowerPoint</Application>
  <PresentationFormat>On-screen Show (4:3)</PresentationFormat>
  <Paragraphs>989</Paragraphs>
  <Slides>110</Slides>
  <Notes>17</Notes>
  <HiddenSlides>18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110</vt:i4>
      </vt:variant>
    </vt:vector>
  </HeadingPairs>
  <TitlesOfParts>
    <vt:vector size="114" baseType="lpstr">
      <vt:lpstr>Default Design</vt:lpstr>
      <vt:lpstr>Pixel</vt:lpstr>
      <vt:lpstr>Equation</vt:lpstr>
      <vt:lpstr>Document</vt:lpstr>
      <vt:lpstr>Uporaba simulacij  v statistiki</vt:lpstr>
      <vt:lpstr>Načrt predstavitve</vt:lpstr>
      <vt:lpstr>Kaj sploh so simulacije</vt:lpstr>
      <vt:lpstr>Kaj sploh so simulacije</vt:lpstr>
      <vt:lpstr>Primer: Čakalna doba v banki</vt:lpstr>
      <vt:lpstr>Enostaven primer: Met kocke (porazdelitev vrednosti)</vt:lpstr>
      <vt:lpstr>Primer: Povprečno število metov, potrebnih da vržemo 6</vt:lpstr>
      <vt:lpstr>Osnove računalniških simulacij</vt:lpstr>
      <vt:lpstr>Osnove računalniških simulacij</vt:lpstr>
      <vt:lpstr>Generatorji slučajnih števil</vt:lpstr>
      <vt:lpstr>Slab generator slučajnih števil</vt:lpstr>
      <vt:lpstr>Slab generator slučajnih števil</vt:lpstr>
      <vt:lpstr>Slab generator slučajnih števil</vt:lpstr>
      <vt:lpstr>Boljši – Multiplikativni generator Lehmer (1951)</vt:lpstr>
      <vt:lpstr>Bolj splošno – Linearni kongruentni generator (LKG)</vt:lpstr>
      <vt:lpstr>Bolj splošno – Linearni kongruentni generator</vt:lpstr>
      <vt:lpstr>Kompleksnejši generatorji</vt:lpstr>
      <vt:lpstr>Testiranje generatorjev</vt:lpstr>
      <vt:lpstr>Primer enostavnega testa</vt:lpstr>
      <vt:lpstr>Generiranje iz drugih porazdelitev</vt:lpstr>
      <vt:lpstr>Generiranje iz drugih porazdelitev</vt:lpstr>
      <vt:lpstr>Generatorji slučajnih števil iz različnih porazdelitev v R-ju</vt:lpstr>
      <vt:lpstr>Nekaj “težjih” nalog: </vt:lpstr>
      <vt:lpstr>Nekaj “težjih” nalog: Simuliranje ordinalnih spremenljivk</vt:lpstr>
      <vt:lpstr>Nekaj “težjih” nalog: Simuliranje asimetričnih spremenljivk</vt:lpstr>
      <vt:lpstr>Nekaj “težjih” nalog: Simuliranje asimetričnih spremenljivk</vt:lpstr>
      <vt:lpstr>Običajen postopek pri statističnih simulacijah</vt:lpstr>
      <vt:lpstr>Primer: Povprečno število metov, potrebnih da vržemo 6</vt:lpstr>
      <vt:lpstr>Postopek pri metu za 6</vt:lpstr>
      <vt:lpstr>Primer: Vojna – igra s kartami</vt:lpstr>
      <vt:lpstr>Primer: Vojna</vt:lpstr>
      <vt:lpstr>Primer: Vojna – rezultati št. potez</vt:lpstr>
      <vt:lpstr>Uporaba simulacij  v statistiki</vt:lpstr>
      <vt:lpstr>Uporaba simulacij v statistiki</vt:lpstr>
      <vt:lpstr>Učenje statistike</vt:lpstr>
      <vt:lpstr>Zakaj je 30 enot že velik vzorec?</vt:lpstr>
      <vt:lpstr>PowerPoint Presentation</vt:lpstr>
      <vt:lpstr>Primer: Vzorčna porazdelitev statistike</vt:lpstr>
      <vt:lpstr>Primer: Vzorčna porazdelitev statistike – mediana eksponentne porazdelitve</vt:lpstr>
      <vt:lpstr>Primer: Vzorčna porazdelitev statistike – mediana eksponentne porazdelitve</vt:lpstr>
      <vt:lpstr>Razumevanje lastnosti statističnih metod</vt:lpstr>
      <vt:lpstr>Standardna napaka cenilke</vt:lpstr>
      <vt:lpstr>Pristranskost cenilke</vt:lpstr>
      <vt:lpstr>Primer:Ocena pristranskosti in se - mediana eksponentne porazdelitve</vt:lpstr>
      <vt:lpstr>Kdaj nek statističen test deluje dobro?</vt:lpstr>
      <vt:lpstr>Kdaj je test veljaven?</vt:lpstr>
      <vt:lpstr>Primer: Ali nam da t-test za en vzorec veljavne rezultate tudi v primeru, ko spremenljivka ni normalno porazdeljena</vt:lpstr>
      <vt:lpstr>Primer: Veljavnost t-testa za en vzorec ob enakomerni porazdelitvi</vt:lpstr>
      <vt:lpstr>Resnejši primer: Veljavnost ob neizpolnjenih predpostavkah</vt:lpstr>
      <vt:lpstr>Resnejši primer: Veljavnost ob neizpolnjenih predpostavkah</vt:lpstr>
      <vt:lpstr>Resnejši primer: Veljavnost ob neizpolnjenih predpostavkah</vt:lpstr>
      <vt:lpstr>Resnejši primer: Veljavnost ob neizpolnjenih predpostavkah</vt:lpstr>
      <vt:lpstr>Kako izmerimo “moč” testa?</vt:lpstr>
      <vt:lpstr>Primer: Moč t-testa za dva neodvisna vzorca </vt:lpstr>
      <vt:lpstr>Primer: Moč t-testa za dva neodvisna vzorca </vt:lpstr>
      <vt:lpstr>Primer: Moč t-testa in Wilcoxon-ovega  testa za en vzorec</vt:lpstr>
      <vt:lpstr>Primer: Moč t-testa in Wilcoxon-ovega  testa za en vzorec</vt:lpstr>
      <vt:lpstr>Preverjanje ostalih lastnosti metod</vt:lpstr>
      <vt:lpstr>Primer: Vpliv heteroskedastičnosti na regresijske koeficiente</vt:lpstr>
      <vt:lpstr>Primer: Vpliv heteroskedastičnosti na regresijske koeficiente</vt:lpstr>
      <vt:lpstr>Primer: Vpliv heteroskedastičnosti na regresijske koeficiente</vt:lpstr>
      <vt:lpstr>Primer: Vpliv heteroskedastičnosti - interval zaupanja</vt:lpstr>
      <vt:lpstr>Primer: Primerjava ocen R2</vt:lpstr>
      <vt:lpstr>Primer: Primerjava ocen R2</vt:lpstr>
      <vt:lpstr>Primer: Primerjava metod razvrščanja v skupine</vt:lpstr>
      <vt:lpstr>PowerPoint Presentation</vt:lpstr>
      <vt:lpstr>Primer: Primerjava metod razvrščanja v skupine - primeri konfiguracij</vt:lpstr>
      <vt:lpstr>Primer: Primerjava metod razvrščanja v skupine - rezultati</vt:lpstr>
      <vt:lpstr>Načrtovanje simulacij</vt:lpstr>
      <vt:lpstr> Načrtovanje simulacij</vt:lpstr>
      <vt:lpstr> Načrtovanje simulacij</vt:lpstr>
      <vt:lpstr>Načrtovanje simulacij</vt:lpstr>
      <vt:lpstr>Načrtovanje simulacij</vt:lpstr>
      <vt:lpstr>Primer: Primerjava metod razvrščanja v skupine</vt:lpstr>
      <vt:lpstr>Primer: Primerjava metod razvrščanja v skupine</vt:lpstr>
      <vt:lpstr>Primer: Primerjava metod razvrščanja v skupine</vt:lpstr>
      <vt:lpstr>Analiza in predstavitev rezultatov</vt:lpstr>
      <vt:lpstr>Analiza in predstavitev rezultatov</vt:lpstr>
      <vt:lpstr>Analiza in predstavitev rezultatov</vt:lpstr>
      <vt:lpstr>Statistična analiza</vt:lpstr>
      <vt:lpstr>Grafična predstavitev</vt:lpstr>
      <vt:lpstr>Primer: Predstavitev rezultatov</vt:lpstr>
      <vt:lpstr>Primer: Predstavitev rezultatov</vt:lpstr>
      <vt:lpstr>PowerPoint Presentation</vt:lpstr>
      <vt:lpstr>Primer: Analiza vpliva obravnave ordinalnih spremenljivk pri hierarhičnem razvrščanju v skupine</vt:lpstr>
      <vt:lpstr>Primer: Analiza vpliva obravnave ordinalnih spremenljivk pri hierarhičnem razvrščanju v skupine</vt:lpstr>
      <vt:lpstr>Statistična analiza (ANOVA) </vt:lpstr>
      <vt:lpstr>Uporaba simulacij za preverjanje domnev – Monte Carlo testi</vt:lpstr>
      <vt:lpstr>Kdaj (lahko) uporabimo simulacije za testiranje hipotez</vt:lpstr>
      <vt:lpstr>Postopek simulacij za testiranje hipotez</vt:lpstr>
      <vt:lpstr>Izbor testne statistike</vt:lpstr>
      <vt:lpstr>Generiranje podatkov v skladu z ničelno hipotezo</vt:lpstr>
      <vt:lpstr>Izračun p vednosti</vt:lpstr>
      <vt:lpstr>Izračun p vednosti</vt:lpstr>
      <vt:lpstr>Alternativni postopek</vt:lpstr>
      <vt:lpstr>Primer: Banka</vt:lpstr>
      <vt:lpstr>Primer: Testiranje domneve o časih delovanja žarnic</vt:lpstr>
      <vt:lpstr>Primer: Testiranje domneve o časih delovanja žarnic</vt:lpstr>
      <vt:lpstr>Primer: Testiranje domneve o časih delovanja žarnic</vt:lpstr>
      <vt:lpstr>Realni primer: ERGM in „dynamic actor-oriented model“</vt:lpstr>
      <vt:lpstr>Uporaba simulacij za računanje intervalov zaupanja – Monte Carlo</vt:lpstr>
      <vt:lpstr>Predpostavke/pogoji za uporabo simulacij za računanje intervalov zaupanja</vt:lpstr>
      <vt:lpstr>Postopek simulacij za računanje intervalov zaupanja</vt:lpstr>
      <vt:lpstr>Postopek simulacij za računanje intervalov zaupanja</vt:lpstr>
      <vt:lpstr>Postopek simulacij za računanje intervalov zaupanja</vt:lpstr>
      <vt:lpstr>Postopek simulacij za računanje intervalov zaupanja</vt:lpstr>
      <vt:lpstr>Alternativni postopek</vt:lpstr>
      <vt:lpstr>Primer: Interval zaupanja za mediano delovanja žarnic</vt:lpstr>
      <vt:lpstr>Primer: Interval zaupanja za mediano delovanja žarnic</vt:lpstr>
      <vt:lpstr>Primer: Interval zaupanja za mediano delovanja žarnic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in informacijska tehnologija</dc:title>
  <dc:creator>Aleš Žiberna</dc:creator>
  <cp:lastModifiedBy>Aleš Žiberna</cp:lastModifiedBy>
  <cp:revision>140</cp:revision>
  <cp:lastPrinted>1601-01-01T00:00:00Z</cp:lastPrinted>
  <dcterms:created xsi:type="dcterms:W3CDTF">2009-10-13T09:29:13Z</dcterms:created>
  <dcterms:modified xsi:type="dcterms:W3CDTF">2013-03-27T19:48:58Z</dcterms:modified>
</cp:coreProperties>
</file>