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0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74" r:id="rId11"/>
    <p:sldId id="266" r:id="rId12"/>
    <p:sldId id="267" r:id="rId13"/>
    <p:sldId id="268" r:id="rId14"/>
    <p:sldId id="269" r:id="rId15"/>
    <p:sldId id="270" r:id="rId16"/>
    <p:sldId id="271" r:id="rId17"/>
    <p:sldId id="282" r:id="rId18"/>
    <p:sldId id="283" r:id="rId19"/>
    <p:sldId id="275" r:id="rId20"/>
    <p:sldId id="284" r:id="rId21"/>
    <p:sldId id="273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r13:Documents:1%20ODPRTO:2%20sekcija%20zdravstvo:2015:ponedeljkovi%20popoldnevi:varnost:Varnost%20bolni&#353;nic%20v%20ZD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18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l-SI" dirty="0" smtClean="0"/>
              <a:t>Število bolnišnic po kategorijah varnosti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Sheet1!$D$5</c:f>
              <c:strCache>
                <c:ptCount val="1"/>
                <c:pt idx="0">
                  <c:v>Število bolnišnic</c:v>
                </c:pt>
              </c:strCache>
            </c:strRef>
          </c:tx>
          <c:dPt>
            <c:idx val="1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2"/>
            <c:spPr>
              <a:solidFill>
                <a:srgbClr val="FF8000"/>
              </a:solidFill>
            </c:spPr>
          </c:dPt>
          <c:dPt>
            <c:idx val="3"/>
            <c:spPr>
              <a:solidFill>
                <a:srgbClr val="7F7F7F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dLbl>
              <c:idx val="4"/>
              <c:spPr/>
              <c:txPr>
                <a:bodyPr/>
                <a:lstStyle/>
                <a:p>
                  <a:pPr>
                    <a:defRPr sz="200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Sheet1!$C$6:$C$10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Sheet1!$D$6:$D$10</c:f>
              <c:numCache>
                <c:formatCode>General</c:formatCode>
                <c:ptCount val="5"/>
                <c:pt idx="0">
                  <c:v>790</c:v>
                </c:pt>
                <c:pt idx="1">
                  <c:v>688</c:v>
                </c:pt>
                <c:pt idx="2">
                  <c:v>868</c:v>
                </c:pt>
                <c:pt idx="3">
                  <c:v>148</c:v>
                </c:pt>
                <c:pt idx="4">
                  <c:v>26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81684580091701564"/>
          <c:y val="0.16019525608265744"/>
          <c:w val="0.11800878480969602"/>
          <c:h val="0.78049244528385697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zero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A1936-D71A-48C5-855F-755068FA1048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A7962-4456-4767-B4D7-690AE992605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CF0F7-9C41-4943-983E-2AB0A6106DA2}" type="datetimeFigureOut">
              <a:rPr lang="en-GB" smtClean="0"/>
              <a:pPr/>
              <a:t>17/12/2015</a:t>
            </a:fld>
            <a:endParaRPr lang="en-GB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E6D68-B017-4EE8-967E-619A0D5577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/>
              <a:t>PROCESNI MODEL ISO 9001   Usposabljanje »Vodenje kakovosti« - 1. teden 3.2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/>
              <a:t>©Slovensko združenje za kakovost in odličnost	LJUBLJANA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694C698C-68F4-460E-B16B-40F899D8112A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3750"/>
            <a:ext cx="4273550" cy="3205163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4513"/>
            <a:ext cx="5029200" cy="4133850"/>
          </a:xfrm>
        </p:spPr>
        <p:txBody>
          <a:bodyPr/>
          <a:lstStyle/>
          <a:p>
            <a:pPr eaLnBrk="1" hangingPunct="1">
              <a:defRPr/>
            </a:pPr>
            <a:endParaRPr lang="sl-SI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E6D68-B017-4EE8-967E-619A0D55775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en-GB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BED-C58E-4D50-AA75-7440D35AF0CD}" type="datetimeFigureOut">
              <a:rPr lang="en-GB" smtClean="0"/>
              <a:pPr/>
              <a:t>17/12/2015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302-065C-4FDE-B9EC-2775692F19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BED-C58E-4D50-AA75-7440D35AF0CD}" type="datetimeFigureOut">
              <a:rPr lang="en-GB" smtClean="0"/>
              <a:pPr/>
              <a:t>17/12/2015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302-065C-4FDE-B9EC-2775692F19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BED-C58E-4D50-AA75-7440D35AF0CD}" type="datetimeFigureOut">
              <a:rPr lang="en-GB" smtClean="0"/>
              <a:pPr/>
              <a:t>17/12/2015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302-065C-4FDE-B9EC-2775692F19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BED-C58E-4D50-AA75-7440D35AF0CD}" type="datetimeFigureOut">
              <a:rPr lang="en-GB" smtClean="0"/>
              <a:pPr/>
              <a:t>17/12/2015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302-065C-4FDE-B9EC-2775692F19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BED-C58E-4D50-AA75-7440D35AF0CD}" type="datetimeFigureOut">
              <a:rPr lang="en-GB" smtClean="0"/>
              <a:pPr/>
              <a:t>17/12/2015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302-065C-4FDE-B9EC-2775692F19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BED-C58E-4D50-AA75-7440D35AF0CD}" type="datetimeFigureOut">
              <a:rPr lang="en-GB" smtClean="0"/>
              <a:pPr/>
              <a:t>17/12/2015</a:t>
            </a:fld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302-065C-4FDE-B9EC-2775692F19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BED-C58E-4D50-AA75-7440D35AF0CD}" type="datetimeFigureOut">
              <a:rPr lang="en-GB" smtClean="0"/>
              <a:pPr/>
              <a:t>17/12/2015</a:t>
            </a:fld>
            <a:endParaRPr lang="en-GB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302-065C-4FDE-B9EC-2775692F19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BED-C58E-4D50-AA75-7440D35AF0CD}" type="datetimeFigureOut">
              <a:rPr lang="en-GB" smtClean="0"/>
              <a:pPr/>
              <a:t>17/12/2015</a:t>
            </a:fld>
            <a:endParaRPr lang="en-GB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302-065C-4FDE-B9EC-2775692F19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BED-C58E-4D50-AA75-7440D35AF0CD}" type="datetimeFigureOut">
              <a:rPr lang="en-GB" smtClean="0"/>
              <a:pPr/>
              <a:t>17/12/2015</a:t>
            </a:fld>
            <a:endParaRPr lang="en-GB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302-065C-4FDE-B9EC-2775692F19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BED-C58E-4D50-AA75-7440D35AF0CD}" type="datetimeFigureOut">
              <a:rPr lang="en-GB" smtClean="0"/>
              <a:pPr/>
              <a:t>17/12/2015</a:t>
            </a:fld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302-065C-4FDE-B9EC-2775692F19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BED-C58E-4D50-AA75-7440D35AF0CD}" type="datetimeFigureOut">
              <a:rPr lang="en-GB" smtClean="0"/>
              <a:pPr/>
              <a:t>17/12/2015</a:t>
            </a:fld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6A302-065C-4FDE-B9EC-2775692F19A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en-GB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F3BED-C58E-4D50-AA75-7440D35AF0CD}" type="datetimeFigureOut">
              <a:rPr lang="en-GB" smtClean="0"/>
              <a:pPr/>
              <a:t>17/12/2015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6A302-065C-4FDE-B9EC-2775692F19A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pfroggroup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pfroggroup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tarum.org/sites/default/fil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spitalsafetyscore.or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844824"/>
            <a:ext cx="8640763" cy="1224136"/>
          </a:xfrm>
        </p:spPr>
        <p:txBody>
          <a:bodyPr>
            <a:normAutofit fontScale="90000"/>
          </a:bodyPr>
          <a:lstStyle/>
          <a:p>
            <a:pPr>
              <a:lnSpc>
                <a:spcPct val="130000"/>
              </a:lnSpc>
            </a:pPr>
            <a:r>
              <a:rPr lang="sl-SI" sz="2700" b="1" dirty="0" smtClean="0"/>
              <a:t>Dr. </a:t>
            </a:r>
            <a:r>
              <a:rPr lang="en-GB" sz="2700" b="1" dirty="0" err="1" smtClean="0"/>
              <a:t>Borut</a:t>
            </a:r>
            <a:r>
              <a:rPr lang="en-GB" sz="2700" b="1" dirty="0" smtClean="0"/>
              <a:t>  P</a:t>
            </a:r>
            <a:r>
              <a:rPr lang="sl-SI" sz="2700" b="1" dirty="0" smtClean="0"/>
              <a:t>RETNAR, univ. dipl. inž. metal.</a:t>
            </a:r>
            <a:r>
              <a:rPr lang="hr-HR" sz="2700" dirty="0" smtClean="0">
                <a:solidFill>
                  <a:srgbClr val="000000"/>
                </a:solidFill>
              </a:rPr>
              <a:t>:</a:t>
            </a:r>
            <a:r>
              <a:rPr lang="hr-HR" sz="4000" b="1" dirty="0" smtClean="0">
                <a:solidFill>
                  <a:srgbClr val="000000"/>
                </a:solidFill>
              </a:rPr>
              <a:t/>
            </a:r>
            <a:br>
              <a:rPr lang="hr-HR" sz="4000" b="1" dirty="0" smtClean="0">
                <a:solidFill>
                  <a:srgbClr val="000000"/>
                </a:solidFill>
              </a:rPr>
            </a:br>
            <a:r>
              <a:rPr lang="en-GB" sz="4000" b="1" dirty="0" smtClean="0">
                <a:solidFill>
                  <a:srgbClr val="3366FF"/>
                </a:solidFill>
              </a:rPr>
              <a:t>VREDNOTENJE</a:t>
            </a:r>
            <a:r>
              <a:rPr lang="en-GB" sz="4000" b="1" dirty="0" smtClean="0"/>
              <a:t>  </a:t>
            </a:r>
            <a:br>
              <a:rPr lang="en-GB" sz="4000" b="1" dirty="0" smtClean="0"/>
            </a:br>
            <a:r>
              <a:rPr lang="en-GB" sz="4000" b="1" dirty="0" smtClean="0">
                <a:solidFill>
                  <a:srgbClr val="3366FF"/>
                </a:solidFill>
              </a:rPr>
              <a:t>VARNOSTI  BOLNIŠNIC</a:t>
            </a:r>
            <a:r>
              <a:rPr lang="en-GB" sz="4000" b="1" dirty="0" smtClean="0"/>
              <a:t>  </a:t>
            </a:r>
            <a:br>
              <a:rPr lang="en-GB" sz="4000" b="1" dirty="0" smtClean="0"/>
            </a:br>
            <a:r>
              <a:rPr lang="en-GB" sz="4000" b="1" dirty="0" smtClean="0">
                <a:solidFill>
                  <a:srgbClr val="3366FF"/>
                </a:solidFill>
              </a:rPr>
              <a:t>V  ZDA</a:t>
            </a:r>
            <a:endParaRPr lang="en-US" sz="4000" dirty="0" smtClean="0">
              <a:solidFill>
                <a:srgbClr val="3366FF"/>
              </a:solidFill>
            </a:endParaRPr>
          </a:p>
        </p:txBody>
      </p:sp>
      <p:pic>
        <p:nvPicPr>
          <p:cNvPr id="4098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3860800"/>
            <a:ext cx="2944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2088232"/>
          </a:xfrm>
        </p:spPr>
        <p:txBody>
          <a:bodyPr>
            <a:normAutofit fontScale="90000"/>
          </a:bodyPr>
          <a:lstStyle/>
          <a:p>
            <a:pPr algn="l"/>
            <a:r>
              <a:rPr lang="sl-SI" sz="2700" u="sng" dirty="0" smtClean="0"/>
              <a:t>Viri podatkov </a:t>
            </a:r>
            <a:r>
              <a:rPr lang="sl-SI" sz="2700" dirty="0" smtClean="0"/>
              <a:t>za merila (poleg lastnega vprašalnika </a:t>
            </a:r>
            <a:r>
              <a:rPr lang="sl-SI" sz="2700" dirty="0" err="1" smtClean="0"/>
              <a:t>Leapfrog</a:t>
            </a:r>
            <a:r>
              <a:rPr lang="sl-SI" sz="2700" dirty="0" smtClean="0"/>
              <a:t>):</a:t>
            </a:r>
            <a:br>
              <a:rPr lang="sl-SI" sz="2700" dirty="0" smtClean="0"/>
            </a:br>
            <a:r>
              <a:rPr lang="sl-SI" sz="2700" dirty="0" smtClean="0"/>
              <a:t>-</a:t>
            </a:r>
            <a:r>
              <a:rPr lang="sl-SI" dirty="0" smtClean="0"/>
              <a:t> </a:t>
            </a:r>
            <a:r>
              <a:rPr lang="sl-SI" sz="2700" dirty="0" smtClean="0"/>
              <a:t>CMS : </a:t>
            </a:r>
            <a:r>
              <a:rPr lang="sl-SI" sz="2700" dirty="0" err="1" smtClean="0"/>
              <a:t>Centers</a:t>
            </a:r>
            <a:r>
              <a:rPr lang="sl-SI" sz="2700" dirty="0" smtClean="0"/>
              <a:t> </a:t>
            </a:r>
            <a:r>
              <a:rPr lang="sl-SI" sz="2700" dirty="0" err="1" smtClean="0"/>
              <a:t>for</a:t>
            </a:r>
            <a:r>
              <a:rPr lang="sl-SI" sz="2700" dirty="0" smtClean="0"/>
              <a:t> </a:t>
            </a:r>
            <a:r>
              <a:rPr lang="sl-SI" sz="2700" dirty="0" err="1" smtClean="0"/>
              <a:t>Medicare</a:t>
            </a:r>
            <a:r>
              <a:rPr lang="sl-SI" sz="2700" dirty="0" smtClean="0"/>
              <a:t> </a:t>
            </a:r>
            <a:r>
              <a:rPr lang="sl-SI" sz="2700" dirty="0" err="1" smtClean="0"/>
              <a:t>and</a:t>
            </a:r>
            <a:r>
              <a:rPr lang="sl-SI" sz="2700" dirty="0" smtClean="0"/>
              <a:t> </a:t>
            </a:r>
            <a:r>
              <a:rPr lang="sl-SI" sz="2700" dirty="0" err="1" smtClean="0"/>
              <a:t>Medicated</a:t>
            </a:r>
            <a:r>
              <a:rPr lang="sl-SI" sz="2700" dirty="0" smtClean="0"/>
              <a:t> </a:t>
            </a:r>
            <a:r>
              <a:rPr lang="sl-SI" sz="2700" dirty="0" err="1" smtClean="0"/>
              <a:t>Services</a:t>
            </a:r>
            <a:r>
              <a:rPr lang="sl-SI" sz="2700" dirty="0" smtClean="0"/>
              <a:t/>
            </a:r>
            <a:br>
              <a:rPr lang="sl-SI" sz="2700" dirty="0" smtClean="0"/>
            </a:br>
            <a:r>
              <a:rPr lang="sl-SI" sz="2700" dirty="0" smtClean="0"/>
              <a:t>- AHA : </a:t>
            </a:r>
            <a:r>
              <a:rPr lang="sl-SI" sz="2700" dirty="0" err="1" smtClean="0"/>
              <a:t>American</a:t>
            </a:r>
            <a:r>
              <a:rPr lang="sl-SI" sz="2700" dirty="0" smtClean="0"/>
              <a:t> </a:t>
            </a:r>
            <a:r>
              <a:rPr lang="sl-SI" sz="2700" dirty="0" err="1" smtClean="0"/>
              <a:t>Hospital</a:t>
            </a:r>
            <a:r>
              <a:rPr lang="sl-SI" sz="2700" dirty="0" smtClean="0"/>
              <a:t> </a:t>
            </a:r>
            <a:r>
              <a:rPr lang="sl-SI" sz="2700" dirty="0" err="1" smtClean="0"/>
              <a:t>Associations</a:t>
            </a:r>
            <a:r>
              <a:rPr lang="sl-SI" sz="2700" dirty="0" smtClean="0"/>
              <a:t>  - </a:t>
            </a:r>
            <a:r>
              <a:rPr lang="sl-SI" sz="2700" dirty="0" err="1" smtClean="0"/>
              <a:t>Annual</a:t>
            </a:r>
            <a:r>
              <a:rPr lang="sl-SI" sz="2700" dirty="0" smtClean="0"/>
              <a:t> </a:t>
            </a:r>
            <a:r>
              <a:rPr lang="sl-SI" sz="2700" dirty="0" err="1" smtClean="0"/>
              <a:t>Survey</a:t>
            </a:r>
            <a:r>
              <a:rPr lang="sl-SI" sz="2700" dirty="0" smtClean="0"/>
              <a:t/>
            </a:r>
            <a:br>
              <a:rPr lang="sl-SI" sz="2700" dirty="0" smtClean="0"/>
            </a:br>
            <a:r>
              <a:rPr lang="sl-SI" sz="2700" dirty="0" smtClean="0"/>
              <a:t>- AHQR : </a:t>
            </a:r>
            <a:r>
              <a:rPr lang="sl-SI" sz="2700" dirty="0" err="1" smtClean="0"/>
              <a:t>Agency</a:t>
            </a:r>
            <a:r>
              <a:rPr lang="sl-SI" sz="2700" dirty="0" smtClean="0"/>
              <a:t> </a:t>
            </a:r>
            <a:r>
              <a:rPr lang="sl-SI" sz="2700" dirty="0" err="1" smtClean="0"/>
              <a:t>for</a:t>
            </a:r>
            <a:r>
              <a:rPr lang="sl-SI" sz="2700" dirty="0" smtClean="0"/>
              <a:t> </a:t>
            </a:r>
            <a:r>
              <a:rPr lang="sl-SI" sz="2700" dirty="0" err="1" smtClean="0"/>
              <a:t>Healthcare</a:t>
            </a:r>
            <a:r>
              <a:rPr lang="sl-SI" sz="2700" dirty="0" smtClean="0"/>
              <a:t> </a:t>
            </a:r>
            <a:r>
              <a:rPr lang="sl-SI" sz="2700" dirty="0" err="1" smtClean="0"/>
              <a:t>Research</a:t>
            </a:r>
            <a:r>
              <a:rPr lang="sl-SI" sz="2700" dirty="0" smtClean="0"/>
              <a:t> </a:t>
            </a:r>
            <a:r>
              <a:rPr lang="sl-SI" sz="2700" dirty="0" err="1" smtClean="0"/>
              <a:t>and</a:t>
            </a:r>
            <a:r>
              <a:rPr lang="sl-SI" sz="2700" dirty="0" smtClean="0"/>
              <a:t> </a:t>
            </a:r>
            <a:r>
              <a:rPr lang="sl-SI" sz="2700" dirty="0" err="1" smtClean="0"/>
              <a:t>Quality</a:t>
            </a:r>
            <a:r>
              <a:rPr lang="sl-SI" sz="2700" dirty="0" smtClean="0"/>
              <a:t> (</a:t>
            </a:r>
            <a:r>
              <a:rPr lang="sl-SI" sz="2700" dirty="0" err="1" smtClean="0"/>
              <a:t>PSIs</a:t>
            </a:r>
            <a:r>
              <a:rPr lang="sl-SI" sz="2700" dirty="0" smtClean="0"/>
              <a:t>)</a:t>
            </a:r>
            <a:r>
              <a:rPr lang="sl-SI" sz="3100" dirty="0" smtClean="0"/>
              <a:t/>
            </a:r>
            <a:br>
              <a:rPr lang="sl-SI" sz="3100" dirty="0" smtClean="0"/>
            </a:br>
            <a:r>
              <a:rPr lang="sl-SI" sz="2700" dirty="0" smtClean="0"/>
              <a:t>- CDC : </a:t>
            </a:r>
            <a:r>
              <a:rPr lang="sl-SI" sz="2700" dirty="0" err="1" smtClean="0"/>
              <a:t>Centers</a:t>
            </a:r>
            <a:r>
              <a:rPr lang="sl-SI" sz="2700" dirty="0" smtClean="0"/>
              <a:t> </a:t>
            </a:r>
            <a:r>
              <a:rPr lang="sl-SI" sz="2700" dirty="0" err="1" smtClean="0"/>
              <a:t>for</a:t>
            </a:r>
            <a:r>
              <a:rPr lang="sl-SI" sz="2700" dirty="0" smtClean="0"/>
              <a:t> </a:t>
            </a:r>
            <a:r>
              <a:rPr lang="sl-SI" sz="2700" dirty="0" err="1" smtClean="0"/>
              <a:t>Disease</a:t>
            </a:r>
            <a:r>
              <a:rPr lang="sl-SI" sz="2700" dirty="0" smtClean="0"/>
              <a:t> </a:t>
            </a:r>
            <a:r>
              <a:rPr lang="sl-SI" sz="2700" dirty="0" err="1" smtClean="0"/>
              <a:t>Control</a:t>
            </a:r>
            <a:r>
              <a:rPr lang="sl-SI" sz="2700" dirty="0" smtClean="0"/>
              <a:t> </a:t>
            </a:r>
            <a:r>
              <a:rPr lang="sl-SI" sz="2700" dirty="0" err="1" smtClean="0"/>
              <a:t>and</a:t>
            </a:r>
            <a:r>
              <a:rPr lang="sl-SI" sz="2700" dirty="0" smtClean="0"/>
              <a:t> </a:t>
            </a:r>
            <a:r>
              <a:rPr lang="sl-SI" sz="2700" dirty="0" err="1" smtClean="0"/>
              <a:t>Prevention</a:t>
            </a:r>
            <a:endParaRPr lang="en-GB" sz="27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6400800" cy="352839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Nekatere </a:t>
            </a:r>
            <a:r>
              <a:rPr lang="sl-SI" sz="2400" b="1" u="sng" dirty="0" smtClean="0">
                <a:solidFill>
                  <a:schemeClr val="tx1"/>
                </a:solidFill>
              </a:rPr>
              <a:t>kratice</a:t>
            </a:r>
            <a:r>
              <a:rPr lang="sl-SI" sz="2400" dirty="0" smtClean="0">
                <a:solidFill>
                  <a:schemeClr val="tx1"/>
                </a:solidFill>
              </a:rPr>
              <a:t> v besedilu metodologije :</a:t>
            </a:r>
          </a:p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HAC (I) : </a:t>
            </a:r>
            <a:r>
              <a:rPr lang="sl-SI" sz="2400" dirty="0" err="1" smtClean="0">
                <a:solidFill>
                  <a:schemeClr val="tx1"/>
                </a:solidFill>
              </a:rPr>
              <a:t>Hospital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Acquired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Condition</a:t>
            </a:r>
            <a:r>
              <a:rPr lang="sl-SI" sz="2400" dirty="0" smtClean="0">
                <a:solidFill>
                  <a:schemeClr val="tx1"/>
                </a:solidFill>
              </a:rPr>
              <a:t> (</a:t>
            </a:r>
            <a:r>
              <a:rPr lang="sl-SI" sz="2400" dirty="0" err="1" smtClean="0">
                <a:solidFill>
                  <a:schemeClr val="tx1"/>
                </a:solidFill>
              </a:rPr>
              <a:t>Infection</a:t>
            </a:r>
            <a:r>
              <a:rPr lang="sl-SI" sz="24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ICU : </a:t>
            </a:r>
            <a:r>
              <a:rPr lang="sl-SI" sz="2400" dirty="0" err="1" smtClean="0">
                <a:solidFill>
                  <a:schemeClr val="tx1"/>
                </a:solidFill>
              </a:rPr>
              <a:t>Intensive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Care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Unit</a:t>
            </a:r>
            <a:endParaRPr lang="sl-SI" sz="2400" dirty="0" smtClean="0">
              <a:solidFill>
                <a:schemeClr val="tx1"/>
              </a:solidFill>
            </a:endParaRPr>
          </a:p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IPS : ICU </a:t>
            </a:r>
            <a:r>
              <a:rPr lang="sl-SI" sz="2400" dirty="0" err="1" smtClean="0">
                <a:solidFill>
                  <a:schemeClr val="tx1"/>
                </a:solidFill>
              </a:rPr>
              <a:t>Physician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Staffing</a:t>
            </a:r>
            <a:endParaRPr lang="sl-SI" sz="2400" dirty="0" smtClean="0">
              <a:solidFill>
                <a:schemeClr val="tx1"/>
              </a:solidFill>
            </a:endParaRPr>
          </a:p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PSI : </a:t>
            </a:r>
            <a:r>
              <a:rPr lang="sl-SI" sz="2400" dirty="0" err="1" smtClean="0">
                <a:solidFill>
                  <a:schemeClr val="tx1"/>
                </a:solidFill>
              </a:rPr>
              <a:t>Patient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Safety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Indicator</a:t>
            </a:r>
            <a:endParaRPr lang="sl-SI" sz="2400" dirty="0" smtClean="0">
              <a:solidFill>
                <a:schemeClr val="tx1"/>
              </a:solidFill>
            </a:endParaRPr>
          </a:p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SCIP : </a:t>
            </a:r>
            <a:r>
              <a:rPr lang="sl-SI" sz="2400" dirty="0" err="1" smtClean="0">
                <a:solidFill>
                  <a:schemeClr val="tx1"/>
                </a:solidFill>
              </a:rPr>
              <a:t>Surgical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Care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Improvement</a:t>
            </a:r>
            <a:r>
              <a:rPr lang="sl-SI" sz="2400" dirty="0" smtClean="0">
                <a:solidFill>
                  <a:schemeClr val="tx1"/>
                </a:solidFill>
              </a:rPr>
              <a:t> Project</a:t>
            </a:r>
          </a:p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SIR : </a:t>
            </a:r>
            <a:r>
              <a:rPr lang="sl-SI" sz="2400" dirty="0" err="1" smtClean="0">
                <a:solidFill>
                  <a:schemeClr val="tx1"/>
                </a:solidFill>
              </a:rPr>
              <a:t>Standardized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Infection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Ratio</a:t>
            </a:r>
            <a:endParaRPr lang="sl-SI" sz="2400" dirty="0" smtClean="0">
              <a:solidFill>
                <a:schemeClr val="tx1"/>
              </a:solidFill>
            </a:endParaRPr>
          </a:p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SP : </a:t>
            </a:r>
            <a:r>
              <a:rPr lang="sl-SI" sz="2400" dirty="0" err="1" smtClean="0">
                <a:solidFill>
                  <a:schemeClr val="tx1"/>
                </a:solidFill>
              </a:rPr>
              <a:t>Safe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Practice</a:t>
            </a:r>
            <a:endParaRPr lang="sl-SI" sz="2400" dirty="0" smtClean="0">
              <a:solidFill>
                <a:schemeClr val="tx1"/>
              </a:solidFill>
            </a:endParaRPr>
          </a:p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SSI : </a:t>
            </a:r>
            <a:r>
              <a:rPr lang="sl-SI" sz="2400" dirty="0" err="1" smtClean="0">
                <a:solidFill>
                  <a:schemeClr val="tx1"/>
                </a:solidFill>
              </a:rPr>
              <a:t>Surgical</a:t>
            </a:r>
            <a:r>
              <a:rPr lang="sl-SI" sz="2400" dirty="0" smtClean="0">
                <a:solidFill>
                  <a:schemeClr val="tx1"/>
                </a:solidFill>
              </a:rPr>
              <a:t> Site </a:t>
            </a:r>
            <a:r>
              <a:rPr lang="sl-SI" sz="2400" dirty="0" err="1" smtClean="0">
                <a:solidFill>
                  <a:schemeClr val="tx1"/>
                </a:solidFill>
              </a:rPr>
              <a:t>Infections</a:t>
            </a:r>
            <a:endParaRPr lang="sl-SI" sz="2400" dirty="0" smtClean="0">
              <a:solidFill>
                <a:schemeClr val="tx1"/>
              </a:solidFill>
            </a:endParaRPr>
          </a:p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VTE : </a:t>
            </a:r>
            <a:r>
              <a:rPr lang="sl-SI" sz="2400" dirty="0" err="1" smtClean="0">
                <a:solidFill>
                  <a:schemeClr val="tx1"/>
                </a:solidFill>
              </a:rPr>
              <a:t>Venous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Thromboembolism</a:t>
            </a:r>
            <a:endParaRPr lang="sl-SI" sz="2400" dirty="0" smtClean="0">
              <a:solidFill>
                <a:schemeClr val="tx1"/>
              </a:solidFill>
            </a:endParaRPr>
          </a:p>
          <a:p>
            <a:pPr algn="l"/>
            <a:endParaRPr lang="sl-SI" sz="2400" dirty="0" smtClean="0"/>
          </a:p>
          <a:p>
            <a:pPr algn="l"/>
            <a:endParaRPr lang="sl-SI" sz="2400" dirty="0" smtClean="0"/>
          </a:p>
          <a:p>
            <a:pPr algn="l"/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688975"/>
            <a:ext cx="8497887" cy="4953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200" b="1" dirty="0"/>
              <a:t>TABELA </a:t>
            </a:r>
            <a:r>
              <a:rPr lang="en-GB" sz="3200" b="1" dirty="0" smtClean="0"/>
              <a:t>1</a:t>
            </a:r>
            <a:r>
              <a:rPr lang="sl-SI" sz="3200" b="1" dirty="0" smtClean="0"/>
              <a:t>.1</a:t>
            </a:r>
            <a:r>
              <a:rPr lang="en-GB" sz="3200" b="1" dirty="0" smtClean="0"/>
              <a:t> </a:t>
            </a:r>
            <a:r>
              <a:rPr lang="en-GB" sz="3200" b="1" dirty="0"/>
              <a:t>: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PROCESNA </a:t>
            </a:r>
            <a:r>
              <a:rPr lang="en-GB" sz="3200" b="1" dirty="0"/>
              <a:t>IN STRUKTURNA </a:t>
            </a:r>
            <a:r>
              <a:rPr lang="en-GB" sz="3200" b="1" dirty="0" smtClean="0"/>
              <a:t>MERILA</a:t>
            </a:r>
            <a:r>
              <a:rPr lang="sl-SI" sz="3200" b="1" dirty="0" smtClean="0"/>
              <a:t> 1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9592" y="1412776"/>
          <a:ext cx="7776146" cy="4531001"/>
        </p:xfrm>
        <a:graphic>
          <a:graphicData uri="http://schemas.openxmlformats.org/drawingml/2006/table">
            <a:tbl>
              <a:tblPr/>
              <a:tblGrid>
                <a:gridCol w="6480720"/>
                <a:gridCol w="1295426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Merilo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(origin.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tekst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poskusni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prevod</a:t>
                      </a: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s pojasnili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5" marR="11065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Utež (</a:t>
                      </a:r>
                      <a:r>
                        <a:rPr kumimoji="0" lang="sl-SI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ponder</a:t>
                      </a: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5" marR="11065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552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Computerized Physician Order Entry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Računalniški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vnos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zdravnikovega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recepta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: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opozorila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nevarnosti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interakcije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med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zdravili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alergije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...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itd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.</a:t>
                      </a:r>
                    </a:p>
                  </a:txBody>
                  <a:tcPr marL="11065" marR="11065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5,3 %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5" marR="11065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ICU Physician Staffing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Kadrovska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zasedba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oddelkov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intenzivne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nege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z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zdravniki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5" marR="11065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6,8 %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5" marR="11065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Safe Practice 1 : Leadership Structures and Systems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Vodstvene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strukture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sistemi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5" marR="11065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2,5 %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5" marR="11065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Safe Practice 2 : Culture Measurement, Feedback &amp; Intervention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Merjenje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kulture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povratna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informacija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ukrepi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5" marR="11065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2,7 %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5" marR="11065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Safe Practice 3 : Teamwork Training and Skill Building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Privajanje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timsko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delo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pridobivanje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veščin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5" marR="11065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2,7 %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5" marR="11065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688975"/>
            <a:ext cx="8497887" cy="4953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200" b="1" dirty="0"/>
              <a:t>TABELA </a:t>
            </a:r>
            <a:r>
              <a:rPr lang="en-GB" sz="3200" b="1" dirty="0" smtClean="0"/>
              <a:t>1</a:t>
            </a:r>
            <a:r>
              <a:rPr lang="sl-SI" sz="3200" b="1" dirty="0" smtClean="0"/>
              <a:t>.2</a:t>
            </a:r>
            <a:r>
              <a:rPr lang="en-GB" sz="3200" b="1" dirty="0" smtClean="0"/>
              <a:t> </a:t>
            </a:r>
            <a:r>
              <a:rPr lang="en-GB" sz="3200" b="1" dirty="0"/>
              <a:t>: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PROCESNA </a:t>
            </a:r>
            <a:r>
              <a:rPr lang="en-GB" sz="3200" b="1" dirty="0"/>
              <a:t>IN STRUKTURNA </a:t>
            </a:r>
            <a:r>
              <a:rPr lang="en-GB" sz="3200" b="1" dirty="0" smtClean="0"/>
              <a:t>MERILA</a:t>
            </a:r>
            <a:r>
              <a:rPr lang="sl-SI" sz="3200" b="1" dirty="0" smtClean="0"/>
              <a:t> 2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99592" y="1484784"/>
          <a:ext cx="7704138" cy="4457654"/>
        </p:xfrm>
        <a:graphic>
          <a:graphicData uri="http://schemas.openxmlformats.org/drawingml/2006/table">
            <a:tbl>
              <a:tblPr/>
              <a:tblGrid>
                <a:gridCol w="6336704"/>
                <a:gridCol w="1367434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Merilo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(origin.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tekst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poskusni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prevod</a:t>
                      </a: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s pojasnili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5" marR="11065" marT="110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Utež (</a:t>
                      </a:r>
                      <a:r>
                        <a:rPr kumimoji="0" lang="sl-SI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ponder</a:t>
                      </a: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5" marR="11065" marT="110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Safe Practice 4 : Identification and Mitigation of Risks and Hazards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Ugotavljanje tveganj in nevarnosti ter njihovo zmanjševanje</a:t>
                      </a:r>
                    </a:p>
                  </a:txBody>
                  <a:tcPr marL="12699" marR="12699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2,6 %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2699" marR="12699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Safe Practice 9 : Nursing Workforce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Negovalno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osebje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L="12699" marR="12699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3,5 %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2699" marR="12699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Safe Practice 17 : Medication Reconciliation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Uskladitev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tveganj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interakcijo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zdravil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?</a:t>
                      </a:r>
                    </a:p>
                  </a:txBody>
                  <a:tcPr marL="12699" marR="12699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2,6 %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2699" marR="12699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Safe Practice 19 : Hand Hygiene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Higiena rok</a:t>
                      </a:r>
                    </a:p>
                  </a:txBody>
                  <a:tcPr marL="12699" marR="12699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3,4 %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2699" marR="12699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Safe Practice 23 : Care of the Ventilated Patient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Oskrba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ventiliranega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(?)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pacienta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2699" marR="12699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2,6 %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2699" marR="12699" marT="1269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688975"/>
            <a:ext cx="8497887" cy="4953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200" b="1" dirty="0"/>
              <a:t>TABELA </a:t>
            </a:r>
            <a:r>
              <a:rPr lang="en-GB" sz="3200" b="1" dirty="0" smtClean="0"/>
              <a:t>1</a:t>
            </a:r>
            <a:r>
              <a:rPr lang="sl-SI" sz="3200" b="1" dirty="0" smtClean="0"/>
              <a:t>.3</a:t>
            </a:r>
            <a:r>
              <a:rPr lang="en-GB" sz="3200" b="1" dirty="0" smtClean="0"/>
              <a:t> </a:t>
            </a:r>
            <a:r>
              <a:rPr lang="en-GB" sz="3200" b="1" dirty="0"/>
              <a:t>: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PROCESNA </a:t>
            </a:r>
            <a:r>
              <a:rPr lang="en-GB" sz="3200" b="1" dirty="0"/>
              <a:t>IN STRUKTURNA </a:t>
            </a:r>
            <a:r>
              <a:rPr lang="en-GB" sz="3200" b="1" dirty="0" smtClean="0"/>
              <a:t>MERILA</a:t>
            </a:r>
            <a:r>
              <a:rPr lang="sl-SI" sz="3200" b="1" dirty="0" smtClean="0"/>
              <a:t> 3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71600" y="1484784"/>
          <a:ext cx="7632700" cy="4199235"/>
        </p:xfrm>
        <a:graphic>
          <a:graphicData uri="http://schemas.openxmlformats.org/drawingml/2006/table">
            <a:tbl>
              <a:tblPr/>
              <a:tblGrid>
                <a:gridCol w="6336704"/>
                <a:gridCol w="1295996"/>
              </a:tblGrid>
              <a:tr h="403225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Merilo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(origin.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tekst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poskusni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prevod</a:t>
                      </a: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s pojasnili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Utež (</a:t>
                      </a:r>
                      <a:r>
                        <a:rPr kumimoji="0" lang="sl-SI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ponder</a:t>
                      </a: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496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SCIP  INF 1: Antibiotic within 1 Hour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Antibiotik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v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roku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ene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ure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operacijo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3,2 %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SCIP  INF 2 : Antibiotic Selection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Izbira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antibiotika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2,4 %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SCIP  INF 3 : Antibiotic Discontinued within 24 Hours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Prenehanje terapije z antibiotikom v roku 24 ur po operaciji</a:t>
                      </a: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2,4 %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SCIP  INF 9 : Catheter Removal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Odstranitev katetra (dan ali dva po operaciji)</a:t>
                      </a: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3,2 %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SCIP  VTE 2 : VTE (Venous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Thromboembolism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 Prophylaxis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Preprečevanje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venske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tromboembolije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4,0 %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688975"/>
            <a:ext cx="8497887" cy="4953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200" b="1" dirty="0"/>
              <a:t>TABELA </a:t>
            </a:r>
            <a:r>
              <a:rPr lang="en-GB" sz="3200" b="1" dirty="0" smtClean="0"/>
              <a:t>2</a:t>
            </a:r>
            <a:r>
              <a:rPr lang="sl-SI" sz="3200" b="1" dirty="0" smtClean="0"/>
              <a:t>.1</a:t>
            </a:r>
            <a:r>
              <a:rPr lang="en-GB" sz="3200" b="1" dirty="0" smtClean="0"/>
              <a:t> </a:t>
            </a:r>
            <a:r>
              <a:rPr lang="en-GB" sz="3200" b="1" dirty="0"/>
              <a:t>: </a:t>
            </a:r>
            <a:r>
              <a:rPr lang="en-GB" sz="3200" b="1" dirty="0" smtClean="0"/>
              <a:t>MERILA  IZIDOV</a:t>
            </a:r>
            <a:r>
              <a:rPr lang="sl-SI" sz="3200" b="1" dirty="0" smtClean="0"/>
              <a:t> 1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99592" y="1340768"/>
          <a:ext cx="7632700" cy="4322714"/>
        </p:xfrm>
        <a:graphic>
          <a:graphicData uri="http://schemas.openxmlformats.org/drawingml/2006/table">
            <a:tbl>
              <a:tblPr/>
              <a:tblGrid>
                <a:gridCol w="6336704"/>
                <a:gridCol w="1295996"/>
              </a:tblGrid>
              <a:tr h="403225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Merilo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(origin.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tekst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poskusni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prevod</a:t>
                      </a: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s pojasnili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Utež (</a:t>
                      </a:r>
                      <a:r>
                        <a:rPr kumimoji="0" lang="sl-SI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ponder</a:t>
                      </a: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Foreign Object Retained 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Zaostali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tujek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(v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telesu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?)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4,7 %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Air Embolism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Zračna embolija</a:t>
                      </a: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4,7 %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Pressure Ulcer – Stage 3 and 4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Preležanine 3. in 4. stopnje</a:t>
                      </a: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6,1 %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Falls and Trauma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Padci  in poškodbe</a:t>
                      </a: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4,9 %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CLABSI: Central- Line Associated Bloodstream Infection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...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infekcija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krvotoka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...(</a:t>
                      </a: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sepsa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?)</a:t>
                      </a: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5,2 %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688975"/>
            <a:ext cx="8497887" cy="4953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200" b="1" dirty="0"/>
              <a:t>TABELA </a:t>
            </a:r>
            <a:r>
              <a:rPr lang="en-GB" sz="3200" b="1" dirty="0" smtClean="0"/>
              <a:t>2</a:t>
            </a:r>
            <a:r>
              <a:rPr lang="sl-SI" sz="3200" b="1" dirty="0" smtClean="0"/>
              <a:t>.2</a:t>
            </a:r>
            <a:r>
              <a:rPr lang="en-GB" sz="3200" b="1" dirty="0" smtClean="0"/>
              <a:t> </a:t>
            </a:r>
            <a:r>
              <a:rPr lang="en-GB" sz="3200" b="1" dirty="0"/>
              <a:t>: </a:t>
            </a:r>
            <a:r>
              <a:rPr lang="en-GB" sz="3200" b="1" dirty="0" smtClean="0"/>
              <a:t>MERILA  IZIDOV</a:t>
            </a:r>
            <a:r>
              <a:rPr lang="sl-SI" sz="3200" b="1" dirty="0" smtClean="0"/>
              <a:t> 2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71600" y="1412776"/>
          <a:ext cx="7632700" cy="4214716"/>
        </p:xfrm>
        <a:graphic>
          <a:graphicData uri="http://schemas.openxmlformats.org/drawingml/2006/table">
            <a:tbl>
              <a:tblPr/>
              <a:tblGrid>
                <a:gridCol w="6336704"/>
                <a:gridCol w="1295996"/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Merilo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(origin.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tekst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poskusni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prevod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Utež (</a:t>
                      </a:r>
                      <a:r>
                        <a:rPr kumimoji="0" lang="sl-SI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ponder</a:t>
                      </a: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CAUTI : Catheter Associated Urinary Tract Infection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Infekcija urinarnega trakta zaradi katetra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4,9 %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SSI : Surgical Site Infections : Colon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Infekcije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ob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operaciji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debelega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črevesa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3,8 %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PSI 4 : Death Among Surgical Inpatients with Serious Treatable Complications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   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Umrljivost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kirurških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bolnišničnih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pacientov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z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resnimi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, 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ozdravljivimi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komplikacijami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2,2 %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PSI 6 : Iatrogenic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Pneumothorax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Pneumotoraks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kot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posledica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zdravniškega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posega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2,5 %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688975"/>
            <a:ext cx="8497887" cy="4953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200" b="1" dirty="0"/>
              <a:t>TABELA </a:t>
            </a:r>
            <a:r>
              <a:rPr lang="en-GB" sz="3200" b="1" dirty="0" smtClean="0"/>
              <a:t>2</a:t>
            </a:r>
            <a:r>
              <a:rPr lang="sl-SI" sz="3200" b="1" dirty="0" smtClean="0"/>
              <a:t>.3</a:t>
            </a:r>
            <a:r>
              <a:rPr lang="en-GB" sz="3200" b="1" dirty="0" smtClean="0"/>
              <a:t> </a:t>
            </a:r>
            <a:r>
              <a:rPr lang="en-GB" sz="3200" b="1" dirty="0"/>
              <a:t>: </a:t>
            </a:r>
            <a:r>
              <a:rPr lang="en-GB" sz="3200" b="1" dirty="0" smtClean="0"/>
              <a:t>MERILA  IZIDOV</a:t>
            </a:r>
            <a:r>
              <a:rPr lang="sl-SI" sz="3200" b="1" dirty="0" smtClean="0"/>
              <a:t> 3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99592" y="1268760"/>
          <a:ext cx="7632700" cy="3911851"/>
        </p:xfrm>
        <a:graphic>
          <a:graphicData uri="http://schemas.openxmlformats.org/drawingml/2006/table">
            <a:tbl>
              <a:tblPr/>
              <a:tblGrid>
                <a:gridCol w="6264696"/>
                <a:gridCol w="1368004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Merilo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(origin.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tekst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poskusni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prevod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Utež (</a:t>
                      </a:r>
                      <a:r>
                        <a:rPr kumimoji="0" lang="sl-SI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ponder</a:t>
                      </a: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49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PSI 11 : Postoperative Respiratory Failure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</a:p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Odpoved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dihanja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operaciji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2,3 %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PSI 12 : Postoperative Pulmonary Embolism or Deep Vein Thrombosis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/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Postoperat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pljučna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embol</a:t>
                      </a:r>
                      <a:r>
                        <a:rPr kumimoji="0" lang="sl-SI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ija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glob</a:t>
                      </a: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inska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venska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tromboza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2,6 %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PSI  14 : Postoperative Wound Dehiscence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Postoperativno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razprta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rana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2,8 %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PSI 15 : Accidental Puncture or Laceration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Nenameren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prebod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raztrganina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3,4 %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1066" marR="11066" marT="110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 fontScale="90000"/>
          </a:bodyPr>
          <a:lstStyle/>
          <a:p>
            <a:pPr algn="l"/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/>
            </a:r>
            <a:br>
              <a:rPr lang="sl-SI" sz="3600" dirty="0" smtClean="0"/>
            </a:br>
            <a:endParaRPr lang="en-GB" sz="3600" dirty="0"/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l-SI" dirty="0" smtClean="0"/>
              <a:t>Izračun končne ocene, ki odloča o uvrstitvi</a:t>
            </a:r>
          </a:p>
          <a:p>
            <a:pPr>
              <a:buNone/>
            </a:pPr>
            <a:r>
              <a:rPr lang="sl-SI" dirty="0" smtClean="0"/>
              <a:t>bolnišnice v kategorijo </a:t>
            </a:r>
            <a:r>
              <a:rPr lang="sl-SI" dirty="0" smtClean="0"/>
              <a:t>kakovosti, </a:t>
            </a:r>
            <a:r>
              <a:rPr lang="sl-SI" dirty="0" smtClean="0"/>
              <a:t>poteka v več korakih </a:t>
            </a:r>
            <a:r>
              <a:rPr lang="sl-SI" sz="4000" dirty="0" smtClean="0"/>
              <a:t>: </a:t>
            </a:r>
          </a:p>
          <a:p>
            <a:r>
              <a:rPr lang="sl-SI" dirty="0" smtClean="0"/>
              <a:t>Pretvorba primarnih “surovih” vrednosti meril v t. im. “standardizirane” spremenljivke (“z-</a:t>
            </a:r>
            <a:r>
              <a:rPr lang="sl-SI" dirty="0" err="1" smtClean="0"/>
              <a:t>scores</a:t>
            </a:r>
            <a:r>
              <a:rPr lang="sl-SI" dirty="0" smtClean="0"/>
              <a:t>”) po pravilih matematične statistike </a:t>
            </a:r>
          </a:p>
          <a:p>
            <a:r>
              <a:rPr lang="sl-SI" dirty="0" smtClean="0"/>
              <a:t>Množenje standardiziranih spremenljivk z “utežmi” (</a:t>
            </a:r>
            <a:r>
              <a:rPr lang="sl-SI" dirty="0" err="1" smtClean="0"/>
              <a:t>ponderji</a:t>
            </a:r>
            <a:r>
              <a:rPr lang="sl-SI" dirty="0" smtClean="0"/>
              <a:t>, gl. desni stolpec v tabelah 1.1 do 2.3)</a:t>
            </a:r>
          </a:p>
          <a:p>
            <a:r>
              <a:rPr lang="sl-SI" dirty="0" smtClean="0"/>
              <a:t>Seštevanje tako pridobljenih zmnožkov (ob upoštevanju nekaterih dodatnih pravil in omejitev) v končno oceno (“boniteto”) bolnišnice, gl. tabelarično razvrstitev bolnišnic v kakovostne kategorije A  do  F.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5544616"/>
          </a:xfrm>
        </p:spPr>
        <p:txBody>
          <a:bodyPr>
            <a:noAutofit/>
          </a:bodyPr>
          <a:lstStyle/>
          <a:p>
            <a:pPr algn="l"/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sl-SI" sz="2400" dirty="0" smtClean="0"/>
              <a:t>Neposredni primarni “surovi” podatki o merilih, izraženi v različnih merskih enotah (število točk, odstotki, število napak na tisoč pacientov …itd.), niso medsebojno primerljivi in še manj “</a:t>
            </a:r>
            <a:r>
              <a:rPr lang="sl-SI" sz="2400" dirty="0" err="1" smtClean="0"/>
              <a:t>seštevljivi</a:t>
            </a:r>
            <a:r>
              <a:rPr lang="sl-SI" sz="2400" dirty="0" smtClean="0"/>
              <a:t>”. Treba jih je preoblikovati v medsebojno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b="1" dirty="0" smtClean="0">
                <a:solidFill>
                  <a:srgbClr val="FF0000"/>
                </a:solidFill>
              </a:rPr>
              <a:t>primerljiva </a:t>
            </a:r>
            <a:r>
              <a:rPr lang="sl-SI" sz="2400" b="1" dirty="0" err="1" smtClean="0">
                <a:solidFill>
                  <a:srgbClr val="FF0000"/>
                </a:solidFill>
              </a:rPr>
              <a:t>brezdimenzionalna</a:t>
            </a:r>
            <a:r>
              <a:rPr lang="sl-SI" sz="2400" b="1" dirty="0" smtClean="0">
                <a:solidFill>
                  <a:srgbClr val="FF0000"/>
                </a:solidFill>
              </a:rPr>
              <a:t> števila, t. im. standardizirane spremenljivke ali t.im. “z-</a:t>
            </a:r>
            <a:r>
              <a:rPr lang="sl-SI" sz="2400" b="1" dirty="0" err="1" smtClean="0">
                <a:solidFill>
                  <a:srgbClr val="FF0000"/>
                </a:solidFill>
              </a:rPr>
              <a:t>scores</a:t>
            </a:r>
            <a:r>
              <a:rPr lang="sl-SI" sz="2400" b="1" dirty="0" smtClean="0">
                <a:solidFill>
                  <a:srgbClr val="FF0000"/>
                </a:solidFill>
              </a:rPr>
              <a:t>”. </a:t>
            </a:r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sl-SI" sz="2400" dirty="0" smtClean="0"/>
              <a:t>Standardizirana spremenljivka je </a:t>
            </a:r>
            <a:r>
              <a:rPr lang="sl-SI" sz="2400" b="1" dirty="0" smtClean="0"/>
              <a:t>odmik od povprečja deljen s standardnim odklonom. </a:t>
            </a:r>
            <a:r>
              <a:rPr lang="sl-SI" sz="2400" dirty="0" smtClean="0"/>
              <a:t>Za izračun morata biti torej znana </a:t>
            </a:r>
            <a:r>
              <a:rPr lang="sl-SI" sz="2400" b="1" dirty="0" smtClean="0"/>
              <a:t>povprečje in standardni odklon primarnih podatkov</a:t>
            </a:r>
            <a:r>
              <a:rPr lang="sl-SI" sz="2400" dirty="0" smtClean="0"/>
              <a:t> za posamezna merila </a:t>
            </a:r>
            <a:r>
              <a:rPr lang="sl-SI" sz="2400" b="1" dirty="0" smtClean="0"/>
              <a:t>na državni ravni.  </a:t>
            </a:r>
            <a:br>
              <a:rPr lang="sl-SI" sz="2400" b="1" dirty="0" smtClean="0"/>
            </a:br>
            <a:r>
              <a:rPr lang="sl-SI" sz="2400" dirty="0" smtClean="0"/>
              <a:t> Standardizirane spremenljivke se nato množijo z “utežmi” (</a:t>
            </a:r>
            <a:r>
              <a:rPr lang="sl-SI" sz="2400" dirty="0" err="1" smtClean="0"/>
              <a:t>ponderji</a:t>
            </a:r>
            <a:r>
              <a:rPr lang="sl-SI" sz="2400" dirty="0" smtClean="0"/>
              <a:t>), dobljeni  zmnožki pa se (ob upoštevanju predznakov) seštevajo. </a:t>
            </a:r>
            <a:r>
              <a:rPr lang="sl-SI" sz="2400" b="1" dirty="0" smtClean="0">
                <a:solidFill>
                  <a:srgbClr val="FF0000"/>
                </a:solidFill>
              </a:rPr>
              <a:t>Boniteta bolnišnice je </a:t>
            </a:r>
            <a:r>
              <a:rPr lang="sl-SI" sz="2400" dirty="0" smtClean="0"/>
              <a:t>torej</a:t>
            </a:r>
            <a:r>
              <a:rPr lang="sl-SI" sz="2400" b="1" dirty="0" smtClean="0">
                <a:solidFill>
                  <a:srgbClr val="FF0000"/>
                </a:solidFill>
              </a:rPr>
              <a:t> </a:t>
            </a:r>
            <a:r>
              <a:rPr lang="sl-SI" sz="2400" dirty="0" smtClean="0"/>
              <a:t>razlika med </a:t>
            </a:r>
            <a:r>
              <a:rPr lang="sl-SI" sz="2400" b="1" dirty="0" smtClean="0"/>
              <a:t>vsoto</a:t>
            </a:r>
            <a:r>
              <a:rPr lang="sl-SI" sz="2400" dirty="0" smtClean="0"/>
              <a:t> </a:t>
            </a:r>
            <a:r>
              <a:rPr lang="sl-SI" sz="2400" b="1" dirty="0" smtClean="0"/>
              <a:t>pozitivnih in vsoto negativnih zmnožkov. </a:t>
            </a:r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sl-SI" sz="2000" b="1" dirty="0" smtClean="0"/>
              <a:t/>
            </a:r>
            <a:br>
              <a:rPr lang="sl-SI" sz="2000" b="1" dirty="0" smtClean="0"/>
            </a:br>
            <a:endParaRPr lang="en-GB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6048672"/>
          </a:xfrm>
        </p:spPr>
        <p:txBody>
          <a:bodyPr>
            <a:noAutofit/>
          </a:bodyPr>
          <a:lstStyle/>
          <a:p>
            <a:pPr algn="l"/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 smtClean="0"/>
              <a:t> </a:t>
            </a:r>
            <a:r>
              <a:rPr lang="sl-SI" sz="2400" b="1" dirty="0" smtClean="0"/>
              <a:t>“Uteži” ali </a:t>
            </a:r>
            <a:r>
              <a:rPr lang="sl-SI" sz="2400" b="1" dirty="0" err="1" smtClean="0"/>
              <a:t>ponderji</a:t>
            </a:r>
            <a:r>
              <a:rPr lang="sl-SI" sz="2400" b="1" dirty="0" smtClean="0"/>
              <a:t> </a:t>
            </a:r>
            <a:r>
              <a:rPr lang="sl-SI" sz="2400" dirty="0" smtClean="0"/>
              <a:t>podani v tabelah 1.1 do 2.3 so faktorji, s katerimi množimo standardizirane vrednosti posameznih meril in jim z množenjem podelimo </a:t>
            </a:r>
            <a:r>
              <a:rPr lang="sl-SI" sz="2400" b="1" dirty="0" smtClean="0">
                <a:solidFill>
                  <a:srgbClr val="FF0000"/>
                </a:solidFill>
              </a:rPr>
              <a:t>diferenciran vpliv </a:t>
            </a:r>
            <a:r>
              <a:rPr lang="sl-SI" sz="2400" dirty="0" smtClean="0"/>
              <a:t>na izračun končne ocene (“bonitete”) posamezne bolnišnice. Metodologija izračuna </a:t>
            </a:r>
            <a:r>
              <a:rPr lang="sl-SI" sz="2400" dirty="0" err="1" smtClean="0"/>
              <a:t>ponderjev</a:t>
            </a:r>
            <a:r>
              <a:rPr lang="sl-SI" sz="2400" dirty="0" smtClean="0"/>
              <a:t> je predpisana na podlagi treh parametrov,  t. im. </a:t>
            </a:r>
            <a:r>
              <a:rPr lang="sl-SI" sz="2400" b="1" dirty="0" smtClean="0"/>
              <a:t>“evidence”, “</a:t>
            </a:r>
            <a:r>
              <a:rPr lang="sl-SI" sz="2400" b="1" dirty="0" err="1" smtClean="0"/>
              <a:t>opportunity</a:t>
            </a:r>
            <a:r>
              <a:rPr lang="sl-SI" sz="2400" b="1" dirty="0" smtClean="0"/>
              <a:t>” </a:t>
            </a:r>
            <a:r>
              <a:rPr lang="sl-SI" sz="2400" dirty="0" smtClean="0"/>
              <a:t>in </a:t>
            </a:r>
            <a:r>
              <a:rPr lang="sl-SI" sz="2400" b="1" dirty="0" smtClean="0"/>
              <a:t>“</a:t>
            </a:r>
            <a:r>
              <a:rPr lang="sl-SI" sz="2400" b="1" dirty="0" err="1" smtClean="0"/>
              <a:t>impact</a:t>
            </a:r>
            <a:r>
              <a:rPr lang="sl-SI" sz="2400" dirty="0" smtClean="0"/>
              <a:t>”, v približnem prevodu “strokovna utemeljenost”, “verjetnost dogodka” in “posledični učinek” po formuli : </a:t>
            </a:r>
            <a:r>
              <a:rPr lang="sl-SI" sz="2400" b="1" dirty="0" smtClean="0"/>
              <a:t>w = [evidence + (</a:t>
            </a:r>
            <a:r>
              <a:rPr lang="sl-SI" sz="2400" b="1" dirty="0" err="1" smtClean="0"/>
              <a:t>opportunity</a:t>
            </a:r>
            <a:r>
              <a:rPr lang="sl-SI" sz="2400" b="1" dirty="0" smtClean="0"/>
              <a:t>  x  </a:t>
            </a:r>
            <a:r>
              <a:rPr lang="sl-SI" sz="2400" b="1" dirty="0" err="1" smtClean="0"/>
              <a:t>impact</a:t>
            </a:r>
            <a:r>
              <a:rPr lang="sl-SI" sz="2400" b="1" dirty="0" smtClean="0"/>
              <a:t>)]</a:t>
            </a:r>
            <a:r>
              <a:rPr lang="sl-SI" sz="2400" dirty="0" smtClean="0"/>
              <a:t> Za “evidence” in “</a:t>
            </a:r>
            <a:r>
              <a:rPr lang="sl-SI" sz="2400" dirty="0" err="1" smtClean="0"/>
              <a:t>impact</a:t>
            </a:r>
            <a:r>
              <a:rPr lang="sl-SI" sz="2400" dirty="0" smtClean="0"/>
              <a:t>” metodologija predpisuje dokaj razumljivo opisno točkovno oceno (diskretne vrednosti), za “</a:t>
            </a:r>
            <a:r>
              <a:rPr lang="sl-SI" sz="2400" dirty="0" err="1" smtClean="0"/>
              <a:t>opportunity</a:t>
            </a:r>
            <a:r>
              <a:rPr lang="sl-SI" sz="2400" dirty="0" smtClean="0"/>
              <a:t> “ pa formulo </a:t>
            </a:r>
            <a:r>
              <a:rPr lang="sl-SI" sz="2400" b="1" dirty="0" smtClean="0"/>
              <a:t>[1 + (</a:t>
            </a:r>
            <a:r>
              <a:rPr lang="sl-SI" sz="2400" b="1" dirty="0" err="1" smtClean="0"/>
              <a:t>stand</a:t>
            </a:r>
            <a:r>
              <a:rPr lang="sl-SI" sz="2400" b="1" dirty="0" smtClean="0"/>
              <a:t>. odklon / povprečje)]</a:t>
            </a:r>
            <a:r>
              <a:rPr lang="sl-SI" sz="2400" dirty="0" smtClean="0"/>
              <a:t>. (Formule v spletnih gradivih, ki so na voljo, žal niso podrobno razložene oz. utemeljene.)</a:t>
            </a:r>
            <a:br>
              <a:rPr lang="sl-SI" sz="2400" dirty="0" smtClean="0"/>
            </a:br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endParaRPr lang="en-GB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 err="1" smtClean="0"/>
              <a:t>Potek</a:t>
            </a:r>
            <a:r>
              <a:rPr lang="en-US" sz="4000" dirty="0" smtClean="0"/>
              <a:t> pr</a:t>
            </a:r>
            <a:r>
              <a:rPr lang="sl-SI" sz="4000" dirty="0" err="1" smtClean="0"/>
              <a:t>edstavitve</a:t>
            </a:r>
            <a:endParaRPr lang="en-US" sz="4000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133056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30000"/>
              </a:lnSpc>
            </a:pPr>
            <a:r>
              <a:rPr lang="sl-SI" sz="2800" dirty="0" smtClean="0"/>
              <a:t>Izvajalec vrednotenja bolnišnic </a:t>
            </a:r>
            <a:r>
              <a:rPr lang="en-US" sz="2800" dirty="0" smtClean="0"/>
              <a:t>v ZDA in </a:t>
            </a:r>
            <a:br>
              <a:rPr lang="en-US" sz="2800" dirty="0" smtClean="0"/>
            </a:br>
            <a:r>
              <a:rPr lang="sl-SI" sz="2800" dirty="0" smtClean="0"/>
              <a:t>njegovi  humanitarni in ekonomski </a:t>
            </a:r>
            <a:r>
              <a:rPr lang="en-US" sz="2800" dirty="0" err="1" smtClean="0"/>
              <a:t>motivi</a:t>
            </a:r>
            <a:endParaRPr lang="en-US" sz="2800" dirty="0" smtClean="0"/>
          </a:p>
          <a:p>
            <a:pPr>
              <a:lnSpc>
                <a:spcPct val="130000"/>
              </a:lnSpc>
            </a:pPr>
            <a:r>
              <a:rPr lang="en-US" sz="2800" dirty="0" err="1" smtClean="0"/>
              <a:t>Rezultati</a:t>
            </a:r>
            <a:r>
              <a:rPr lang="en-US" sz="2800" dirty="0" smtClean="0"/>
              <a:t> </a:t>
            </a:r>
            <a:r>
              <a:rPr lang="sl-SI" sz="2800" dirty="0" smtClean="0"/>
              <a:t>vrednotenja </a:t>
            </a:r>
            <a:r>
              <a:rPr lang="en-US" sz="2800" dirty="0" smtClean="0"/>
              <a:t>2014</a:t>
            </a:r>
          </a:p>
          <a:p>
            <a:pPr>
              <a:lnSpc>
                <a:spcPct val="130000"/>
              </a:lnSpc>
            </a:pPr>
            <a:r>
              <a:rPr lang="en-US" sz="2800" dirty="0" err="1" smtClean="0"/>
              <a:t>Metodologija</a:t>
            </a:r>
            <a:r>
              <a:rPr lang="sl-SI" sz="2800" dirty="0" smtClean="0"/>
              <a:t> vrednotenja</a:t>
            </a:r>
            <a:endParaRPr lang="en-US" sz="2800" dirty="0" smtClean="0"/>
          </a:p>
          <a:p>
            <a:pPr>
              <a:lnSpc>
                <a:spcPct val="130000"/>
              </a:lnSpc>
            </a:pPr>
            <a:r>
              <a:rPr lang="sl-SI" sz="2800" dirty="0" smtClean="0"/>
              <a:t>Matematično-statistični vidiki</a:t>
            </a:r>
          </a:p>
          <a:p>
            <a:pPr>
              <a:lnSpc>
                <a:spcPct val="130000"/>
              </a:lnSpc>
            </a:pPr>
            <a:r>
              <a:rPr lang="sl-SI" sz="2800" dirty="0" smtClean="0"/>
              <a:t>Pobuda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Slovenijo</a:t>
            </a:r>
            <a:r>
              <a:rPr lang="sl-SI" sz="2800" dirty="0" smtClean="0"/>
              <a:t> – možnost izvedbe</a:t>
            </a:r>
            <a:r>
              <a:rPr lang="en-US" sz="2800" dirty="0" smtClean="0"/>
              <a:t> </a:t>
            </a:r>
            <a:endParaRPr lang="sl-SI" sz="2800" dirty="0" smtClean="0"/>
          </a:p>
          <a:p>
            <a:pPr>
              <a:lnSpc>
                <a:spcPct val="130000"/>
              </a:lnSpc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pPr algn="l"/>
            <a:r>
              <a:rPr lang="sl-SI" sz="2800" dirty="0" smtClean="0"/>
              <a:t>Končne vrednosti uteži so normirane tako, da znaša njihova vsota za 15 procesnih in strukturnih meril 50 %  in preostalih 50 % za 13 meril izidov.  Če katero od meril manjka, je uteži treba seveda na novo normirati oz. preračunati.</a:t>
            </a:r>
            <a:br>
              <a:rPr lang="sl-SI" sz="2800" dirty="0" smtClean="0"/>
            </a:br>
            <a:r>
              <a:rPr lang="sl-SI" sz="2800" dirty="0" smtClean="0"/>
              <a:t>(Ob primerjavi meril in uteži v tabelah 1.1 do 2.3 nastaja - subjektivni - vtis, da razlike med vplivi nekaterih meril niso dovolj diferencirane.)</a:t>
            </a:r>
            <a:br>
              <a:rPr lang="sl-SI" sz="2800" dirty="0" smtClean="0"/>
            </a:br>
            <a:endParaRPr lang="en-GB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920880" cy="5040560"/>
          </a:xfrm>
        </p:spPr>
        <p:txBody>
          <a:bodyPr>
            <a:normAutofit lnSpcReduction="10000"/>
          </a:bodyPr>
          <a:lstStyle/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Nekaj dodatnih opozoril in omejitev pri izračunu :</a:t>
            </a:r>
          </a:p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Pri merilih izida (tabele 2.1 do 2.3), kjer gre za </a:t>
            </a:r>
            <a:r>
              <a:rPr lang="sl-SI" sz="2400" b="1" dirty="0" smtClean="0">
                <a:solidFill>
                  <a:schemeClr val="tx1"/>
                </a:solidFill>
              </a:rPr>
              <a:t>škodljive</a:t>
            </a:r>
            <a:r>
              <a:rPr lang="sl-SI" sz="2400" dirty="0" smtClean="0">
                <a:solidFill>
                  <a:schemeClr val="tx1"/>
                </a:solidFill>
              </a:rPr>
              <a:t> pojave, je treba </a:t>
            </a:r>
            <a:r>
              <a:rPr lang="sl-SI" sz="2400" b="1" dirty="0" smtClean="0">
                <a:solidFill>
                  <a:schemeClr val="tx1"/>
                </a:solidFill>
              </a:rPr>
              <a:t>predznak</a:t>
            </a:r>
            <a:r>
              <a:rPr lang="sl-SI" sz="2400" dirty="0" smtClean="0">
                <a:solidFill>
                  <a:schemeClr val="tx1"/>
                </a:solidFill>
              </a:rPr>
              <a:t>  odmika od povprečja </a:t>
            </a:r>
            <a:r>
              <a:rPr lang="sl-SI" sz="2400" b="1" dirty="0" smtClean="0">
                <a:solidFill>
                  <a:schemeClr val="tx1"/>
                </a:solidFill>
              </a:rPr>
              <a:t>obrniti </a:t>
            </a:r>
            <a:r>
              <a:rPr lang="sl-SI" sz="2400" dirty="0" smtClean="0">
                <a:solidFill>
                  <a:schemeClr val="tx1"/>
                </a:solidFill>
              </a:rPr>
              <a:t>! </a:t>
            </a:r>
          </a:p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“</a:t>
            </a:r>
            <a:r>
              <a:rPr lang="sl-SI" sz="2400" b="1" dirty="0" smtClean="0">
                <a:solidFill>
                  <a:schemeClr val="tx1"/>
                </a:solidFill>
              </a:rPr>
              <a:t>Osamelci</a:t>
            </a:r>
            <a:r>
              <a:rPr lang="sl-SI" sz="2400" dirty="0" smtClean="0">
                <a:solidFill>
                  <a:schemeClr val="tx1"/>
                </a:solidFill>
              </a:rPr>
              <a:t>” (t. j. sumljivo odstopajoče (</a:t>
            </a:r>
            <a:r>
              <a:rPr lang="sl-SI" sz="2400" dirty="0" err="1" smtClean="0">
                <a:solidFill>
                  <a:schemeClr val="tx1"/>
                </a:solidFill>
              </a:rPr>
              <a:t>pre</a:t>
            </a:r>
            <a:r>
              <a:rPr lang="sl-SI" sz="2400" dirty="0" smtClean="0">
                <a:solidFill>
                  <a:schemeClr val="tx1"/>
                </a:solidFill>
              </a:rPr>
              <a:t>)velike ali (</a:t>
            </a:r>
            <a:r>
              <a:rPr lang="sl-SI" sz="2400" dirty="0" err="1" smtClean="0">
                <a:solidFill>
                  <a:schemeClr val="tx1"/>
                </a:solidFill>
              </a:rPr>
              <a:t>pre</a:t>
            </a:r>
            <a:r>
              <a:rPr lang="sl-SI" sz="2400" dirty="0" smtClean="0">
                <a:solidFill>
                  <a:schemeClr val="tx1"/>
                </a:solidFill>
              </a:rPr>
              <a:t>)majhne vrednosti) se “</a:t>
            </a:r>
            <a:r>
              <a:rPr lang="sl-SI" sz="2400" b="1" dirty="0" smtClean="0">
                <a:solidFill>
                  <a:schemeClr val="tx1"/>
                </a:solidFill>
              </a:rPr>
              <a:t>porežejo</a:t>
            </a:r>
            <a:r>
              <a:rPr lang="sl-SI" sz="2400" dirty="0" smtClean="0">
                <a:solidFill>
                  <a:schemeClr val="tx1"/>
                </a:solidFill>
              </a:rPr>
              <a:t>” in se nadomestijo z 99% </a:t>
            </a:r>
            <a:r>
              <a:rPr lang="sl-SI" sz="2400" dirty="0" err="1" smtClean="0">
                <a:solidFill>
                  <a:schemeClr val="tx1"/>
                </a:solidFill>
              </a:rPr>
              <a:t>percentilom</a:t>
            </a:r>
            <a:r>
              <a:rPr lang="sl-SI" sz="2400" dirty="0" smtClean="0">
                <a:solidFill>
                  <a:schemeClr val="tx1"/>
                </a:solidFill>
              </a:rPr>
              <a:t>, ki mora biti izračunan ali ocenjen po statističnih pravilih, torej znan !</a:t>
            </a:r>
          </a:p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Podobno je </a:t>
            </a:r>
            <a:r>
              <a:rPr lang="sl-SI" sz="2400" b="1" dirty="0" smtClean="0">
                <a:solidFill>
                  <a:schemeClr val="tx1"/>
                </a:solidFill>
              </a:rPr>
              <a:t>minimalni končni seštevek </a:t>
            </a:r>
            <a:r>
              <a:rPr lang="sl-SI" sz="2400" dirty="0" smtClean="0">
                <a:solidFill>
                  <a:schemeClr val="tx1"/>
                </a:solidFill>
              </a:rPr>
              <a:t>omejen na </a:t>
            </a:r>
            <a:r>
              <a:rPr lang="sl-SI" sz="2400" b="1" dirty="0" smtClean="0">
                <a:solidFill>
                  <a:schemeClr val="tx1"/>
                </a:solidFill>
              </a:rPr>
              <a:t>– 5,00</a:t>
            </a:r>
            <a:r>
              <a:rPr lang="sl-SI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Da ne bi imeli opravka z negativnimi števili, se končnim </a:t>
            </a:r>
            <a:r>
              <a:rPr lang="sl-SI" sz="2400" b="1" dirty="0" smtClean="0">
                <a:solidFill>
                  <a:schemeClr val="tx1"/>
                </a:solidFill>
              </a:rPr>
              <a:t>seštevkom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b="1" dirty="0" smtClean="0">
                <a:solidFill>
                  <a:schemeClr val="tx1"/>
                </a:solidFill>
              </a:rPr>
              <a:t>vedno prišteje 3,00</a:t>
            </a:r>
            <a:r>
              <a:rPr lang="sl-SI" sz="2400" dirty="0" smtClean="0">
                <a:solidFill>
                  <a:schemeClr val="tx1"/>
                </a:solidFill>
              </a:rPr>
              <a:t>. Tako se pretežni del razpona končnih ocen vedno premakne na pozitivno stran. Končne ocene (“bonitete”) so zato praviloma pozitivna števila (gl. tabelo razvrstitve bolnišnic po kategorijah).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l-SI" sz="3600" dirty="0" smtClean="0"/>
              <a:t>Pobuda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Slovenijo</a:t>
            </a:r>
            <a:endParaRPr lang="en-US" sz="3600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323528" y="1484784"/>
            <a:ext cx="8229600" cy="4536504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Delovna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skupina</a:t>
            </a:r>
            <a:r>
              <a:rPr lang="sl-SI" sz="2000" b="1" dirty="0" smtClean="0">
                <a:solidFill>
                  <a:srgbClr val="FF0000"/>
                </a:solidFill>
              </a:rPr>
              <a:t> </a:t>
            </a:r>
            <a:r>
              <a:rPr lang="sl-SI" sz="2000" dirty="0" smtClean="0"/>
              <a:t>(z dolgoročno stabilnim jedrom in dodatnimi občasnimi sodelavci)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b="1" dirty="0" err="1" smtClean="0"/>
              <a:t>Zdravniki</a:t>
            </a:r>
            <a:endParaRPr lang="en-US" sz="2000" b="1" dirty="0" smtClean="0"/>
          </a:p>
          <a:p>
            <a:pPr lvl="1"/>
            <a:r>
              <a:rPr lang="en-US" sz="2000" b="1" dirty="0" err="1" smtClean="0"/>
              <a:t>Izkušeni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vodj</a:t>
            </a:r>
            <a:r>
              <a:rPr lang="sl-SI" sz="2000" b="1" dirty="0" smtClean="0"/>
              <a:t>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bolnišnic</a:t>
            </a:r>
            <a:r>
              <a:rPr lang="sl-SI" sz="2000" b="1" dirty="0" smtClean="0"/>
              <a:t> (in morda drugih zdravstvenih ustanov)</a:t>
            </a:r>
          </a:p>
          <a:p>
            <a:pPr lvl="1"/>
            <a:r>
              <a:rPr lang="sl-SI" sz="2000" b="1" dirty="0" smtClean="0"/>
              <a:t>Predstavnik  MZ in ZZZS</a:t>
            </a:r>
            <a:endParaRPr lang="en-US" sz="2000" b="1" dirty="0" smtClean="0"/>
          </a:p>
          <a:p>
            <a:pPr lvl="1"/>
            <a:r>
              <a:rPr lang="en-US" sz="2000" b="1" dirty="0" err="1" smtClean="0"/>
              <a:t>Statistik</a:t>
            </a:r>
            <a:endParaRPr lang="en-US" sz="2000" b="1" dirty="0" smtClean="0"/>
          </a:p>
          <a:p>
            <a:r>
              <a:rPr lang="en-US" sz="2000" b="1" dirty="0" err="1" smtClean="0">
                <a:solidFill>
                  <a:srgbClr val="FF0000"/>
                </a:solidFill>
              </a:rPr>
              <a:t>Organizacij</a:t>
            </a:r>
            <a:r>
              <a:rPr lang="sl-SI" sz="2000" b="1" dirty="0" err="1" smtClean="0">
                <a:solidFill>
                  <a:srgbClr val="FF0000"/>
                </a:solidFill>
              </a:rPr>
              <a:t>ska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sl-SI" sz="2000" b="1" dirty="0" smtClean="0">
                <a:solidFill>
                  <a:srgbClr val="FF0000"/>
                </a:solidFill>
              </a:rPr>
              <a:t> zasnova</a:t>
            </a:r>
            <a:r>
              <a:rPr lang="sl-SI" sz="2000" dirty="0" smtClean="0"/>
              <a:t>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sl-SI" sz="2000" dirty="0" smtClean="0"/>
              <a:t>dolgoročni </a:t>
            </a:r>
            <a:r>
              <a:rPr lang="en-US" sz="2000" dirty="0" err="1" smtClean="0"/>
              <a:t>večletni</a:t>
            </a:r>
            <a:r>
              <a:rPr lang="en-US" sz="2000" dirty="0" smtClean="0"/>
              <a:t> </a:t>
            </a:r>
            <a:r>
              <a:rPr lang="en-US" sz="2000" dirty="0" err="1" smtClean="0"/>
              <a:t>projekt</a:t>
            </a:r>
            <a:r>
              <a:rPr lang="sl-SI" sz="2000" dirty="0" smtClean="0"/>
              <a:t>, ki se ob podpori vplivnih institucij  in deležnikov dolgoročno vzdržuje ter sprotno obnavlja in izboljšuje.</a:t>
            </a:r>
          </a:p>
          <a:p>
            <a:r>
              <a:rPr lang="sl-SI" sz="2000" b="1" dirty="0" smtClean="0"/>
              <a:t>Prilagoditev metodologije slovenskim razmeram </a:t>
            </a:r>
            <a:r>
              <a:rPr lang="sl-SI" sz="2000" dirty="0" smtClean="0"/>
              <a:t>kot prva delovna faza, vključno s proučitvijo izkušenj </a:t>
            </a:r>
            <a:r>
              <a:rPr lang="sl-SI" sz="2000" b="1" dirty="0" smtClean="0"/>
              <a:t>evropskih </a:t>
            </a:r>
            <a:r>
              <a:rPr lang="sl-SI" sz="2000" dirty="0" smtClean="0"/>
              <a:t>držav (Danska, Nizozemska …)</a:t>
            </a:r>
          </a:p>
          <a:p>
            <a:r>
              <a:rPr lang="sl-SI" sz="2000" b="1" dirty="0" smtClean="0"/>
              <a:t>Opcija</a:t>
            </a:r>
            <a:r>
              <a:rPr lang="sl-SI" sz="2000" dirty="0" smtClean="0"/>
              <a:t> : prilagoditev metodologije za druge zdravstvene ustanove npr. zdravstvene domove, zdravilišča itd.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11188" y="404812"/>
            <a:ext cx="7669212" cy="1368003"/>
          </a:xfrm>
        </p:spPr>
        <p:txBody>
          <a:bodyPr>
            <a:normAutofit/>
          </a:bodyPr>
          <a:lstStyle/>
          <a:p>
            <a:r>
              <a:rPr lang="sl-SI" sz="3200" u="sng" dirty="0" err="1" smtClean="0">
                <a:hlinkClick r:id="rId2"/>
              </a:rPr>
              <a:t>www.leapfroggroup.org</a:t>
            </a:r>
            <a:r>
              <a:rPr lang="sl-SI" sz="3200" u="sng" dirty="0" smtClean="0"/>
              <a:t> 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496944" cy="4032448"/>
          </a:xfrm>
        </p:spPr>
        <p:txBody>
          <a:bodyPr numCol="1">
            <a:normAutofit/>
          </a:bodyPr>
          <a:lstStyle/>
          <a:p>
            <a:pPr marL="0" indent="0" algn="ctr">
              <a:buFontTx/>
              <a:buNone/>
              <a:defRPr/>
            </a:pPr>
            <a:r>
              <a:rPr lang="sl-SI" sz="2800" dirty="0" smtClean="0"/>
              <a:t>Predstavitev organizacije </a:t>
            </a:r>
            <a:r>
              <a:rPr lang="sl-SI" sz="2800" b="1" dirty="0" err="1" smtClean="0">
                <a:solidFill>
                  <a:srgbClr val="FF0000"/>
                </a:solidFill>
              </a:rPr>
              <a:t>Leapfroggroup</a:t>
            </a:r>
            <a:r>
              <a:rPr lang="sl-SI" sz="2800" dirty="0" smtClean="0"/>
              <a:t>, ki je </a:t>
            </a:r>
            <a:r>
              <a:rPr lang="en-GB" sz="2800" dirty="0" smtClean="0"/>
              <a:t>: </a:t>
            </a:r>
            <a:endParaRPr lang="sl-SI" sz="2800" dirty="0" smtClean="0"/>
          </a:p>
          <a:p>
            <a:pPr marL="0" indent="0" algn="ctr">
              <a:buFontTx/>
              <a:buNone/>
              <a:defRPr/>
            </a:pPr>
            <a:r>
              <a:rPr lang="sl-SI" sz="2800" dirty="0" smtClean="0"/>
              <a:t> </a:t>
            </a:r>
          </a:p>
          <a:p>
            <a:pPr marL="0" indent="0" algn="ctr">
              <a:defRPr/>
            </a:pPr>
            <a:r>
              <a:rPr lang="sl-SI" sz="2800" dirty="0" smtClean="0"/>
              <a:t> ustanovljena pred več kot desetimi leti s strani </a:t>
            </a:r>
            <a:r>
              <a:rPr lang="sl-SI" sz="2800" dirty="0" smtClean="0">
                <a:solidFill>
                  <a:srgbClr val="FF0000"/>
                </a:solidFill>
              </a:rPr>
              <a:t>vodilnih</a:t>
            </a:r>
            <a:r>
              <a:rPr lang="sl-SI" sz="2800" dirty="0" smtClean="0"/>
              <a:t> </a:t>
            </a:r>
            <a:r>
              <a:rPr lang="sl-SI" sz="2800" dirty="0" smtClean="0">
                <a:solidFill>
                  <a:srgbClr val="FF0000"/>
                </a:solidFill>
              </a:rPr>
              <a:t>delodajalcev</a:t>
            </a:r>
            <a:r>
              <a:rPr lang="sl-SI" sz="2800" dirty="0" smtClean="0"/>
              <a:t> </a:t>
            </a:r>
            <a:r>
              <a:rPr lang="sl-SI" sz="2800" dirty="0" smtClean="0">
                <a:solidFill>
                  <a:srgbClr val="FF0000"/>
                </a:solidFill>
              </a:rPr>
              <a:t>(!)</a:t>
            </a:r>
            <a:r>
              <a:rPr lang="sl-SI" sz="2800" dirty="0" smtClean="0"/>
              <a:t> in zasebnih zdravstvenih  strokovnjakov</a:t>
            </a:r>
          </a:p>
          <a:p>
            <a:pPr marL="0" indent="0">
              <a:defRPr/>
            </a:pPr>
            <a:r>
              <a:rPr lang="sl-SI" sz="2000" dirty="0" smtClean="0"/>
              <a:t>   </a:t>
            </a:r>
            <a:r>
              <a:rPr lang="sl-SI" sz="2800" dirty="0" smtClean="0"/>
              <a:t>neodvisna </a:t>
            </a:r>
          </a:p>
          <a:p>
            <a:pPr marL="0" indent="0">
              <a:defRPr/>
            </a:pPr>
            <a:r>
              <a:rPr lang="sl-SI" sz="2800" dirty="0" smtClean="0"/>
              <a:t>  neprofitna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7559675" cy="504031"/>
          </a:xfrm>
        </p:spPr>
        <p:txBody>
          <a:bodyPr>
            <a:normAutofit fontScale="90000"/>
          </a:bodyPr>
          <a:lstStyle/>
          <a:p>
            <a:r>
              <a:rPr lang="sl-SI" sz="3200" dirty="0" smtClean="0">
                <a:solidFill>
                  <a:schemeClr val="tx1"/>
                </a:solidFill>
                <a:hlinkClick r:id="rId2"/>
              </a:rPr>
              <a:t>Cilji  in dejavnost organizacije “L</a:t>
            </a:r>
            <a:r>
              <a:rPr lang="en-GB" sz="3600" u="sng" dirty="0" err="1" smtClean="0">
                <a:solidFill>
                  <a:schemeClr val="tx1"/>
                </a:solidFill>
                <a:hlinkClick r:id="rId2"/>
              </a:rPr>
              <a:t>eapfroggroup</a:t>
            </a:r>
            <a:r>
              <a:rPr lang="sl-SI" sz="3600" u="sng" dirty="0" smtClean="0">
                <a:solidFill>
                  <a:schemeClr val="tx1"/>
                </a:solidFill>
              </a:rPr>
              <a:t>”</a:t>
            </a:r>
            <a:r>
              <a:rPr lang="en-GB" sz="3200" dirty="0" smtClean="0"/>
              <a:t> </a:t>
            </a:r>
            <a:endParaRPr lang="en-US" sz="3200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7584" y="1268760"/>
            <a:ext cx="748883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l-SI" altLang="en-US" sz="2800" b="1" dirty="0" smtClean="0"/>
              <a:t>Prizadeva </a:t>
            </a:r>
            <a:r>
              <a:rPr lang="sl-SI" altLang="en-US" sz="2800" b="1" dirty="0"/>
              <a:t>si za velike pozitivne preskoke (</a:t>
            </a:r>
            <a:r>
              <a:rPr lang="en-GB" altLang="en-US" sz="2800" b="1" dirty="0"/>
              <a:t>“</a:t>
            </a:r>
            <a:r>
              <a:rPr lang="en-GB" sz="2800" b="1" dirty="0"/>
              <a:t>leaps</a:t>
            </a:r>
            <a:r>
              <a:rPr lang="en-GB" altLang="en-US" sz="2800" b="1" dirty="0"/>
              <a:t>”</a:t>
            </a:r>
            <a:r>
              <a:rPr lang="sl-SI" altLang="en-US" sz="2800" b="1" dirty="0"/>
              <a:t>) </a:t>
            </a:r>
            <a:r>
              <a:rPr lang="sl-SI" sz="2800" b="1" dirty="0"/>
              <a:t>glede varnosti, kakovosti in </a:t>
            </a:r>
            <a:r>
              <a:rPr lang="sl-SI" sz="2800" b="1" dirty="0" smtClean="0"/>
              <a:t>cenovne dosegljivosti </a:t>
            </a:r>
            <a:r>
              <a:rPr lang="sl-SI" sz="2800" b="1" dirty="0"/>
              <a:t>zdravstvenih storitev v </a:t>
            </a:r>
            <a:r>
              <a:rPr lang="sl-SI" sz="2800" b="1" dirty="0" smtClean="0"/>
              <a:t>ZDA.  </a:t>
            </a:r>
          </a:p>
          <a:p>
            <a:r>
              <a:rPr lang="sl-SI" sz="2800" b="1" dirty="0" smtClean="0"/>
              <a:t>Želi reševati življenja tako, da zmanjšuje napake , poškodbe, nezgode in okužbe.</a:t>
            </a:r>
          </a:p>
          <a:p>
            <a:r>
              <a:rPr lang="sl-SI" sz="2800" b="1" dirty="0" smtClean="0"/>
              <a:t>Skrbi za merjenje in </a:t>
            </a:r>
            <a:r>
              <a:rPr lang="sl-SI" sz="2800" b="1" dirty="0" smtClean="0">
                <a:solidFill>
                  <a:srgbClr val="FF0000"/>
                </a:solidFill>
              </a:rPr>
              <a:t>javno</a:t>
            </a:r>
            <a:r>
              <a:rPr lang="sl-SI" sz="2800" b="1" dirty="0" smtClean="0"/>
              <a:t> </a:t>
            </a:r>
            <a:r>
              <a:rPr lang="sl-SI" sz="2800" b="1" dirty="0" smtClean="0">
                <a:solidFill>
                  <a:srgbClr val="FF0000"/>
                </a:solidFill>
              </a:rPr>
              <a:t>objavo</a:t>
            </a:r>
            <a:r>
              <a:rPr lang="sl-SI" sz="2800" b="1" dirty="0" smtClean="0"/>
              <a:t> dosežkov bolnišnic v ZDA  v letnem poročilu (</a:t>
            </a:r>
            <a:r>
              <a:rPr lang="sl-SI" sz="2800" b="1" dirty="0" err="1" smtClean="0"/>
              <a:t>Annual</a:t>
            </a:r>
            <a:r>
              <a:rPr lang="sl-SI" sz="2800" b="1" dirty="0" smtClean="0"/>
              <a:t> </a:t>
            </a:r>
            <a:r>
              <a:rPr lang="sl-SI" sz="2800" b="1" dirty="0" err="1" smtClean="0"/>
              <a:t>Leapfrog</a:t>
            </a:r>
            <a:r>
              <a:rPr lang="sl-SI" sz="2800" b="1" dirty="0" smtClean="0"/>
              <a:t> </a:t>
            </a:r>
            <a:r>
              <a:rPr lang="sl-SI" sz="2800" b="1" dirty="0" err="1" smtClean="0"/>
              <a:t>Hospital</a:t>
            </a:r>
            <a:r>
              <a:rPr lang="sl-SI" sz="2800" b="1" dirty="0" smtClean="0"/>
              <a:t> </a:t>
            </a:r>
            <a:r>
              <a:rPr lang="sl-SI" sz="2800" b="1" dirty="0" err="1" smtClean="0"/>
              <a:t>Survey</a:t>
            </a:r>
            <a:r>
              <a:rPr lang="sl-SI" sz="2800" b="1" dirty="0" smtClean="0"/>
              <a:t>), ki je zanesljivo, pregledno in zasnovano na objektivnih podatkih.</a:t>
            </a:r>
            <a:r>
              <a:rPr lang="en-GB" sz="2000" b="1" dirty="0"/>
              <a:t/>
            </a:r>
            <a:br>
              <a:rPr lang="en-GB" sz="2000" b="1" dirty="0"/>
            </a:br>
            <a:endParaRPr lang="en-GB" sz="1600" dirty="0"/>
          </a:p>
          <a:p>
            <a:endParaRPr lang="sl-SI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395536" y="620688"/>
            <a:ext cx="8229600" cy="557748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FontTx/>
              <a:buNone/>
            </a:pPr>
            <a:r>
              <a:rPr lang="en-GB" sz="2400" b="1" dirty="0" smtClean="0"/>
              <a:t>EKONOMSK</a:t>
            </a:r>
            <a:r>
              <a:rPr lang="sl-SI" sz="2400" b="1" dirty="0" smtClean="0"/>
              <a:t>I</a:t>
            </a:r>
            <a:r>
              <a:rPr lang="en-GB" sz="2400" b="1" dirty="0" smtClean="0"/>
              <a:t> </a:t>
            </a:r>
            <a:r>
              <a:rPr lang="sl-SI" sz="2400" b="1" dirty="0" smtClean="0"/>
              <a:t>MOTIVI POBUDE :</a:t>
            </a:r>
            <a:r>
              <a:rPr lang="en-US" sz="2400" b="1" dirty="0" smtClean="0"/>
              <a:t>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2400" dirty="0" smtClean="0"/>
              <a:t>s </a:t>
            </a:r>
            <a:r>
              <a:rPr lang="en-GB" sz="2400" dirty="0" err="1" smtClean="0"/>
              <a:t>pomočjo</a:t>
            </a:r>
            <a:r>
              <a:rPr lang="en-GB" sz="2400" dirty="0" smtClean="0"/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doslej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nedelujočih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tržno-konkurenčni</a:t>
            </a:r>
            <a:r>
              <a:rPr lang="sl-SI" sz="2400" b="1" dirty="0" smtClean="0">
                <a:solidFill>
                  <a:srgbClr val="FF0000"/>
                </a:solidFill>
              </a:rPr>
              <a:t>h </a:t>
            </a:r>
            <a:r>
              <a:rPr lang="en-GB" sz="2400" b="1" dirty="0" err="1" smtClean="0">
                <a:solidFill>
                  <a:srgbClr val="FF0000"/>
                </a:solidFill>
              </a:rPr>
              <a:t>mehanizmov</a:t>
            </a:r>
            <a:r>
              <a:rPr lang="sl-SI" sz="2400" b="1" dirty="0" smtClean="0">
                <a:solidFill>
                  <a:srgbClr val="FF0000"/>
                </a:solidFill>
              </a:rPr>
              <a:t> p</a:t>
            </a:r>
            <a:r>
              <a:rPr lang="en-GB" sz="2400" b="1" dirty="0" err="1" smtClean="0">
                <a:solidFill>
                  <a:srgbClr val="FF0000"/>
                </a:solidFill>
              </a:rPr>
              <a:t>reusmeriti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paciente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v </a:t>
            </a:r>
            <a:r>
              <a:rPr lang="en-GB" sz="2400" dirty="0" err="1" smtClean="0"/>
              <a:t>varnejše</a:t>
            </a:r>
            <a:r>
              <a:rPr lang="en-GB" sz="2400" dirty="0" smtClean="0"/>
              <a:t> </a:t>
            </a:r>
            <a:r>
              <a:rPr lang="en-GB" sz="2400" dirty="0" err="1" smtClean="0"/>
              <a:t>bolnice</a:t>
            </a:r>
            <a:r>
              <a:rPr lang="en-GB" sz="2400" dirty="0" smtClean="0"/>
              <a:t> in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GB" sz="2400" dirty="0" err="1" smtClean="0"/>
              <a:t>tako</a:t>
            </a:r>
            <a:r>
              <a:rPr lang="en-GB" sz="2400" dirty="0" smtClean="0"/>
              <a:t> </a:t>
            </a:r>
            <a:r>
              <a:rPr lang="en-GB" sz="2400" dirty="0" err="1" smtClean="0"/>
              <a:t>obenem</a:t>
            </a:r>
            <a:r>
              <a:rPr lang="en-GB" sz="2400" dirty="0" smtClean="0"/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ekonomsko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prisiliti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bolnice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k </a:t>
            </a:r>
            <a:r>
              <a:rPr lang="en-GB" sz="2400" b="1" dirty="0" err="1" smtClean="0">
                <a:solidFill>
                  <a:srgbClr val="FF0000"/>
                </a:solidFill>
              </a:rPr>
              <a:t>izboljšanju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/>
              <a:t>varnosti</a:t>
            </a:r>
            <a:r>
              <a:rPr lang="en-GB" sz="2400" dirty="0" smtClean="0"/>
              <a:t> </a:t>
            </a:r>
            <a:r>
              <a:rPr lang="en-GB" sz="2400" dirty="0" err="1" smtClean="0"/>
              <a:t>pacientov</a:t>
            </a:r>
            <a:r>
              <a:rPr lang="en-US" sz="2400" dirty="0" smtClean="0"/>
              <a:t> </a:t>
            </a:r>
            <a:r>
              <a:rPr lang="sl-SI" sz="2400" dirty="0" smtClean="0"/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sl-SI" sz="2000" dirty="0" smtClean="0"/>
              <a:t>Članek (13 strani) na spletni strani </a:t>
            </a:r>
            <a:r>
              <a:rPr lang="en-GB" sz="1800" dirty="0" smtClean="0"/>
              <a:t>)</a:t>
            </a:r>
            <a:r>
              <a:rPr lang="en-US" sz="2000" dirty="0" smtClean="0"/>
              <a:t> </a:t>
            </a:r>
            <a:r>
              <a:rPr lang="en-GB" sz="2000" u="sng" dirty="0" smtClean="0">
                <a:hlinkClick r:id="rId2"/>
              </a:rPr>
              <a:t>www.altarum.org/sites/default/files</a:t>
            </a:r>
            <a:r>
              <a:rPr lang="en-GB" sz="2000" dirty="0" smtClean="0"/>
              <a:t> </a:t>
            </a:r>
            <a:endParaRPr lang="en-US" sz="2000" dirty="0" smtClean="0"/>
          </a:p>
          <a:p>
            <a:pPr marL="0" indent="0" algn="ctr">
              <a:buFontTx/>
              <a:buNone/>
            </a:pPr>
            <a:r>
              <a:rPr lang="en-GB" sz="1800" dirty="0" smtClean="0"/>
              <a:t>Lynch, Wendy and Brad Smith, Co-directors, </a:t>
            </a:r>
            <a:r>
              <a:rPr lang="en-GB" sz="1800" dirty="0" err="1" smtClean="0"/>
              <a:t>Altarum</a:t>
            </a:r>
            <a:r>
              <a:rPr lang="en-GB" sz="1800" dirty="0" smtClean="0"/>
              <a:t>  </a:t>
            </a:r>
            <a:r>
              <a:rPr lang="en-GB" sz="1800" dirty="0" err="1" smtClean="0"/>
              <a:t>Center</a:t>
            </a:r>
            <a:r>
              <a:rPr lang="en-GB" sz="1800" dirty="0" smtClean="0"/>
              <a:t> for Consumer Choice in Health Care </a:t>
            </a:r>
            <a:r>
              <a:rPr lang="sl-SI" sz="1800" dirty="0" smtClean="0"/>
              <a:t>:</a:t>
            </a:r>
            <a:r>
              <a:rPr lang="en-GB" sz="1800" dirty="0" smtClean="0"/>
              <a:t>  </a:t>
            </a:r>
            <a:r>
              <a:rPr lang="en-GB" altLang="en-US" sz="1800" dirty="0" smtClean="0"/>
              <a:t>“</a:t>
            </a:r>
            <a:r>
              <a:rPr lang="en-GB" sz="1800" dirty="0" smtClean="0"/>
              <a:t>Steering Employees toward Safer Care – Quality Hospital Care for Employees and their Families</a:t>
            </a:r>
            <a:r>
              <a:rPr lang="en-GB" altLang="en-US" sz="1800" dirty="0" smtClean="0"/>
              <a:t>”</a:t>
            </a:r>
            <a:r>
              <a:rPr lang="en-GB" sz="1800" dirty="0" smtClean="0"/>
              <a:t> 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00113" y="1773238"/>
          <a:ext cx="7353300" cy="3957641"/>
        </p:xfrm>
        <a:graphic>
          <a:graphicData uri="http://schemas.openxmlformats.org/drawingml/2006/table">
            <a:tbl>
              <a:tblPr/>
              <a:tblGrid>
                <a:gridCol w="1397000"/>
                <a:gridCol w="3517900"/>
                <a:gridCol w="1054100"/>
                <a:gridCol w="138430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Kategorija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Izračunana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sumarna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končna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ocena</a:t>
                      </a:r>
                      <a:r>
                        <a:rPr kumimoji="0" 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(“boniteta”)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Število bolnišnic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Odstotek bolnišnic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enako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več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3,151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790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31,35 %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enako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več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2,961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manj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3,151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688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27,30 %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enako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več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2,485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manj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2,961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868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34.45%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enako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več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2,009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manj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2,485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148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5,87 %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manj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kot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2,009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26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1,03 %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Skupno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 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2520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100%</a:t>
                      </a:r>
                    </a:p>
                  </a:txBody>
                  <a:tcPr marL="12700" marR="12700" marT="12696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36" name="Title 1"/>
          <p:cNvSpPr txBox="1">
            <a:spLocks/>
          </p:cNvSpPr>
          <p:nvPr/>
        </p:nvSpPr>
        <p:spPr bwMode="auto">
          <a:xfrm>
            <a:off x="755650" y="620713"/>
            <a:ext cx="7519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2800" b="1" dirty="0" err="1" smtClean="0">
                <a:solidFill>
                  <a:schemeClr val="tx2"/>
                </a:solidFill>
              </a:rPr>
              <a:t>Razvrstitev</a:t>
            </a:r>
            <a:r>
              <a:rPr lang="en-GB" sz="2800" b="1" dirty="0" smtClean="0">
                <a:solidFill>
                  <a:schemeClr val="tx2"/>
                </a:solidFill>
              </a:rPr>
              <a:t>  </a:t>
            </a:r>
            <a:r>
              <a:rPr lang="en-GB" sz="2800" b="1" dirty="0" err="1">
                <a:solidFill>
                  <a:schemeClr val="tx2"/>
                </a:solidFill>
              </a:rPr>
              <a:t>bolnišnic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b="1" dirty="0" err="1">
                <a:solidFill>
                  <a:schemeClr val="tx2"/>
                </a:solidFill>
              </a:rPr>
              <a:t>po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sl-SI" sz="2800" b="1" dirty="0" err="1" smtClean="0">
                <a:solidFill>
                  <a:schemeClr val="tx2"/>
                </a:solidFill>
              </a:rPr>
              <a:t>kategori</a:t>
            </a:r>
            <a:r>
              <a:rPr lang="en-GB" sz="2800" b="1" dirty="0" err="1" smtClean="0">
                <a:solidFill>
                  <a:schemeClr val="tx2"/>
                </a:solidFill>
              </a:rPr>
              <a:t>jah</a:t>
            </a:r>
            <a:r>
              <a:rPr lang="en-GB" sz="2800" b="1" dirty="0" smtClean="0">
                <a:solidFill>
                  <a:schemeClr val="tx2"/>
                </a:solidFill>
              </a:rPr>
              <a:t> </a:t>
            </a:r>
            <a:r>
              <a:rPr lang="en-GB" sz="2800" b="1" dirty="0" err="1">
                <a:solidFill>
                  <a:schemeClr val="tx2"/>
                </a:solidFill>
              </a:rPr>
              <a:t>za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b="1" dirty="0" err="1">
                <a:solidFill>
                  <a:schemeClr val="tx2"/>
                </a:solidFill>
              </a:rPr>
              <a:t>leto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b="1" dirty="0" smtClean="0">
                <a:solidFill>
                  <a:schemeClr val="tx2"/>
                </a:solidFill>
              </a:rPr>
              <a:t>2014</a:t>
            </a:r>
            <a:endParaRPr lang="sl-SI" sz="2800" b="1" dirty="0" smtClean="0">
              <a:solidFill>
                <a:schemeClr val="tx2"/>
              </a:solidFill>
            </a:endParaRPr>
          </a:p>
          <a:p>
            <a:pPr algn="ctr" eaLnBrk="0" hangingPunct="0"/>
            <a:r>
              <a:rPr lang="sl-SI" sz="2800" b="1" dirty="0" smtClean="0">
                <a:solidFill>
                  <a:schemeClr val="tx2"/>
                </a:solidFill>
              </a:rPr>
              <a:t>od A (najboljša) do F (najslabša)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 descr="Screen Shot 2015-03-08 at 4.51.00 P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6550" y="3136900"/>
            <a:ext cx="2324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1"/>
          <p:cNvSpPr txBox="1">
            <a:spLocks/>
          </p:cNvSpPr>
          <p:nvPr/>
        </p:nvSpPr>
        <p:spPr bwMode="auto">
          <a:xfrm>
            <a:off x="755650" y="404813"/>
            <a:ext cx="7519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2800" dirty="0" smtClean="0">
                <a:solidFill>
                  <a:schemeClr val="tx2"/>
                </a:solidFill>
              </a:rPr>
              <a:t> </a:t>
            </a:r>
            <a:endParaRPr lang="en-GB" sz="2800" dirty="0">
              <a:solidFill>
                <a:schemeClr val="tx2"/>
              </a:solidFill>
            </a:endParaRPr>
          </a:p>
          <a:p>
            <a:pPr algn="ctr" eaLnBrk="0" hangingPunct="0"/>
            <a:r>
              <a:rPr lang="en-GB" sz="2800" b="1" dirty="0" err="1">
                <a:solidFill>
                  <a:schemeClr val="tx2"/>
                </a:solidFill>
              </a:rPr>
              <a:t>Razvrstitev</a:t>
            </a:r>
            <a:r>
              <a:rPr lang="en-GB" sz="2800" b="1" dirty="0">
                <a:solidFill>
                  <a:schemeClr val="tx2"/>
                </a:solidFill>
              </a:rPr>
              <a:t>  </a:t>
            </a:r>
            <a:r>
              <a:rPr lang="en-GB" sz="2800" b="1" dirty="0" err="1">
                <a:solidFill>
                  <a:schemeClr val="tx2"/>
                </a:solidFill>
              </a:rPr>
              <a:t>bolnišnic</a:t>
            </a:r>
            <a:r>
              <a:rPr lang="en-GB" sz="2800" b="1" dirty="0">
                <a:solidFill>
                  <a:schemeClr val="tx2"/>
                </a:solidFill>
              </a:rPr>
              <a:t> v ZDA </a:t>
            </a:r>
            <a:r>
              <a:rPr lang="en-GB" sz="2800" b="1" dirty="0" err="1">
                <a:solidFill>
                  <a:schemeClr val="tx2"/>
                </a:solidFill>
              </a:rPr>
              <a:t>za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b="1" dirty="0" err="1">
                <a:solidFill>
                  <a:schemeClr val="tx2"/>
                </a:solidFill>
              </a:rPr>
              <a:t>leto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b="1" dirty="0" smtClean="0">
                <a:solidFill>
                  <a:schemeClr val="tx2"/>
                </a:solidFill>
              </a:rPr>
              <a:t>2014</a:t>
            </a:r>
            <a:endParaRPr lang="sl-SI" sz="2800" b="1" dirty="0" smtClean="0">
              <a:solidFill>
                <a:schemeClr val="tx2"/>
              </a:solidFill>
            </a:endParaRPr>
          </a:p>
          <a:p>
            <a:pPr algn="ctr" eaLnBrk="0" hangingPunct="0"/>
            <a:r>
              <a:rPr lang="sl-SI" sz="2800" b="1" dirty="0" smtClean="0">
                <a:solidFill>
                  <a:schemeClr val="tx2"/>
                </a:solidFill>
              </a:rPr>
              <a:t>Grafični prikaz</a:t>
            </a:r>
            <a:endParaRPr lang="en-US" sz="2800" dirty="0">
              <a:solidFill>
                <a:schemeClr val="tx2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611560" y="1700808"/>
          <a:ext cx="79928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221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2133600"/>
            <a:ext cx="2376487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u="sng" dirty="0" smtClean="0">
                <a:hlinkClick r:id="rId2"/>
              </a:rPr>
              <a:t>www.hospitalsafetyscore.org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FontTx/>
              <a:buNone/>
            </a:pPr>
            <a:r>
              <a:rPr lang="sl-SI" sz="2800" b="1" dirty="0" smtClean="0"/>
              <a:t>Spletna stran z gradivom :</a:t>
            </a:r>
            <a:endParaRPr lang="en-GB" sz="2800" b="1" dirty="0" smtClean="0"/>
          </a:p>
          <a:p>
            <a:pPr marL="0" indent="0"/>
            <a:r>
              <a:rPr lang="en-GB" sz="2800" dirty="0" smtClean="0">
                <a:solidFill>
                  <a:srgbClr val="FF0000"/>
                </a:solidFill>
              </a:rPr>
              <a:t>Hospital Safety Score </a:t>
            </a:r>
            <a:r>
              <a:rPr lang="en-GB" sz="2800" dirty="0" smtClean="0"/>
              <a:t>– </a:t>
            </a:r>
            <a:r>
              <a:rPr lang="en-GB" sz="2800" b="1" dirty="0" smtClean="0">
                <a:solidFill>
                  <a:srgbClr val="FF0000"/>
                </a:solidFill>
              </a:rPr>
              <a:t>SCORING METHODOLOGY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(</a:t>
            </a:r>
            <a:r>
              <a:rPr lang="en-GB" sz="2800" b="1" dirty="0" err="1" smtClean="0"/>
              <a:t>Ključni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dokument</a:t>
            </a:r>
            <a:r>
              <a:rPr lang="en-GB" sz="2800" b="1" dirty="0" smtClean="0"/>
              <a:t> </a:t>
            </a:r>
            <a:r>
              <a:rPr lang="en-GB" sz="2800" dirty="0" err="1" smtClean="0"/>
              <a:t>za</a:t>
            </a:r>
            <a:r>
              <a:rPr lang="en-GB" sz="2800" dirty="0" smtClean="0"/>
              <a:t> </a:t>
            </a:r>
            <a:r>
              <a:rPr lang="en-GB" sz="2800" dirty="0" err="1" smtClean="0"/>
              <a:t>postopek</a:t>
            </a:r>
            <a:r>
              <a:rPr lang="en-GB" sz="2800" dirty="0" smtClean="0"/>
              <a:t> </a:t>
            </a:r>
            <a:r>
              <a:rPr lang="en-GB" sz="2800" dirty="0" err="1" smtClean="0"/>
              <a:t>vrednotenja</a:t>
            </a:r>
            <a:r>
              <a:rPr lang="en-GB" sz="2800" dirty="0" smtClean="0"/>
              <a:t>, 26 </a:t>
            </a:r>
            <a:r>
              <a:rPr lang="en-GB" sz="2800" dirty="0" err="1" smtClean="0"/>
              <a:t>strani</a:t>
            </a:r>
            <a:r>
              <a:rPr lang="en-GB" sz="2800" dirty="0" smtClean="0"/>
              <a:t>) </a:t>
            </a:r>
            <a:br>
              <a:rPr lang="en-GB" sz="2800" dirty="0" smtClean="0"/>
            </a:br>
            <a:endParaRPr lang="en-GB" sz="2800" dirty="0" smtClean="0"/>
          </a:p>
          <a:p>
            <a:pPr marL="0" indent="0"/>
            <a:r>
              <a:rPr lang="en-GB" sz="2800" b="1" dirty="0" smtClean="0"/>
              <a:t>EXPLANATION</a:t>
            </a:r>
            <a:r>
              <a:rPr lang="en-GB" sz="2800" dirty="0" smtClean="0"/>
              <a:t> of Safety Score Grades </a:t>
            </a:r>
            <a:br>
              <a:rPr lang="en-GB" sz="2800" dirty="0" smtClean="0"/>
            </a:br>
            <a:r>
              <a:rPr lang="en-GB" sz="2800" dirty="0" smtClean="0"/>
              <a:t>(</a:t>
            </a:r>
            <a:r>
              <a:rPr lang="en-GB" sz="2800" dirty="0" err="1" smtClean="0"/>
              <a:t>ena</a:t>
            </a:r>
            <a:r>
              <a:rPr lang="en-GB" sz="2800" dirty="0" smtClean="0"/>
              <a:t> </a:t>
            </a:r>
            <a:r>
              <a:rPr lang="en-GB" sz="2800" dirty="0" err="1" smtClean="0"/>
              <a:t>stran</a:t>
            </a:r>
            <a:r>
              <a:rPr lang="en-GB" sz="2800" dirty="0" smtClean="0"/>
              <a:t>, </a:t>
            </a:r>
            <a:r>
              <a:rPr lang="en-GB" sz="2800" dirty="0" err="1" smtClean="0"/>
              <a:t>dopolnitev</a:t>
            </a:r>
            <a:r>
              <a:rPr lang="en-GB" sz="2800" dirty="0" smtClean="0"/>
              <a:t> </a:t>
            </a:r>
            <a:r>
              <a:rPr lang="en-GB" sz="2800" dirty="0" err="1" smtClean="0"/>
              <a:t>metodologije</a:t>
            </a:r>
            <a:r>
              <a:rPr lang="en-GB" sz="2800" dirty="0" smtClean="0"/>
              <a:t> </a:t>
            </a:r>
            <a:r>
              <a:rPr lang="en-GB" sz="2800" dirty="0" err="1" smtClean="0"/>
              <a:t>vrednotenja</a:t>
            </a:r>
            <a:r>
              <a:rPr lang="en-GB" sz="2800" dirty="0" smtClean="0"/>
              <a:t>, </a:t>
            </a:r>
            <a:r>
              <a:rPr lang="en-GB" sz="2800" dirty="0" err="1" smtClean="0"/>
              <a:t>razmejitev</a:t>
            </a:r>
            <a:r>
              <a:rPr lang="en-GB" sz="2800" dirty="0" smtClean="0"/>
              <a:t> </a:t>
            </a:r>
            <a:r>
              <a:rPr lang="en-GB" sz="2800" dirty="0" err="1" smtClean="0"/>
              <a:t>za</a:t>
            </a:r>
            <a:r>
              <a:rPr lang="en-GB" sz="2800" dirty="0" smtClean="0"/>
              <a:t> </a:t>
            </a:r>
            <a:r>
              <a:rPr lang="en-GB" sz="2800" dirty="0" err="1" smtClean="0"/>
              <a:t>razvrščanje</a:t>
            </a:r>
            <a:r>
              <a:rPr lang="en-GB" sz="2800" dirty="0" smtClean="0"/>
              <a:t> </a:t>
            </a:r>
            <a:r>
              <a:rPr lang="en-GB" sz="2800" dirty="0" err="1" smtClean="0"/>
              <a:t>po</a:t>
            </a:r>
            <a:r>
              <a:rPr lang="en-GB" sz="2800" dirty="0" smtClean="0"/>
              <a:t> </a:t>
            </a:r>
            <a:r>
              <a:rPr lang="sl-SI" sz="2800" dirty="0" smtClean="0"/>
              <a:t>kategorija</a:t>
            </a:r>
            <a:r>
              <a:rPr lang="en-GB" sz="2800" dirty="0" smtClean="0"/>
              <a:t>h A do F</a:t>
            </a:r>
            <a:r>
              <a:rPr lang="sl-SI" sz="2800" dirty="0" smtClean="0"/>
              <a:t>. Razmejitvene vrednosti med kategorijami </a:t>
            </a:r>
            <a:r>
              <a:rPr lang="sl-SI" sz="2800" b="1" dirty="0" smtClean="0"/>
              <a:t>niso</a:t>
            </a:r>
            <a:r>
              <a:rPr lang="sl-SI" sz="2800" dirty="0" smtClean="0"/>
              <a:t> obrazložene oz. utemeljene.)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323850" y="404664"/>
            <a:ext cx="8640763" cy="5721499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sl-SI" sz="2800" b="1" dirty="0" smtClean="0"/>
              <a:t>METODOLOGIJA OCENJEVANJA : </a:t>
            </a:r>
            <a:r>
              <a:rPr lang="en-GB" sz="2800" b="1" dirty="0" smtClean="0"/>
              <a:t>28</a:t>
            </a:r>
            <a:r>
              <a:rPr lang="en-GB" sz="2800" dirty="0" smtClean="0"/>
              <a:t> </a:t>
            </a:r>
            <a:r>
              <a:rPr lang="sl-SI" sz="2800" dirty="0" smtClean="0"/>
              <a:t>meril (kazalcev, parametrov) v </a:t>
            </a:r>
            <a:r>
              <a:rPr lang="en-GB" sz="2800" dirty="0" err="1" smtClean="0"/>
              <a:t>dve</a:t>
            </a:r>
            <a:r>
              <a:rPr lang="sl-SI" sz="2800" dirty="0" smtClean="0"/>
              <a:t>h </a:t>
            </a:r>
            <a:r>
              <a:rPr lang="en-GB" sz="2800" dirty="0" err="1" smtClean="0"/>
              <a:t>skupin</a:t>
            </a:r>
            <a:r>
              <a:rPr lang="sl-SI" sz="2800" dirty="0" smtClean="0"/>
              <a:t>ah</a:t>
            </a:r>
            <a:r>
              <a:rPr lang="en-GB" sz="2800" dirty="0" smtClean="0"/>
              <a:t> : 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en-US" sz="2800" dirty="0" smtClean="0"/>
          </a:p>
          <a:p>
            <a:pPr marL="0" indent="0"/>
            <a:r>
              <a:rPr lang="sl-SI" sz="2800" dirty="0" smtClean="0"/>
              <a:t>  </a:t>
            </a:r>
            <a:r>
              <a:rPr lang="en-GB" sz="2800" b="1" dirty="0" smtClean="0">
                <a:solidFill>
                  <a:srgbClr val="FF0000"/>
                </a:solidFill>
              </a:rPr>
              <a:t>15 </a:t>
            </a:r>
            <a:r>
              <a:rPr lang="en-GB" sz="2800" b="1" dirty="0" err="1" smtClean="0">
                <a:solidFill>
                  <a:srgbClr val="FF0000"/>
                </a:solidFill>
              </a:rPr>
              <a:t>procesnih</a:t>
            </a:r>
            <a:r>
              <a:rPr lang="en-GB" sz="2800" b="1" dirty="0" smtClean="0">
                <a:solidFill>
                  <a:srgbClr val="FF0000"/>
                </a:solidFill>
              </a:rPr>
              <a:t> in </a:t>
            </a:r>
            <a:r>
              <a:rPr lang="en-GB" sz="2800" b="1" dirty="0" err="1" smtClean="0">
                <a:solidFill>
                  <a:srgbClr val="FF0000"/>
                </a:solidFill>
              </a:rPr>
              <a:t>strukturnih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meril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(</a:t>
            </a:r>
            <a:r>
              <a:rPr lang="en-GB" altLang="en-US" sz="2800" dirty="0" smtClean="0"/>
              <a:t>“</a:t>
            </a:r>
            <a:r>
              <a:rPr lang="en-GB" sz="2800" dirty="0" smtClean="0"/>
              <a:t>process and structural measures</a:t>
            </a:r>
            <a:r>
              <a:rPr lang="en-GB" altLang="en-US" sz="2800" dirty="0" smtClean="0"/>
              <a:t>”</a:t>
            </a:r>
            <a:r>
              <a:rPr lang="en-GB" sz="2800" dirty="0" smtClean="0"/>
              <a:t>) </a:t>
            </a:r>
            <a:r>
              <a:rPr lang="en-GB" sz="2800" dirty="0" err="1" smtClean="0"/>
              <a:t>vrednoti</a:t>
            </a:r>
            <a:r>
              <a:rPr lang="en-GB" sz="2800" dirty="0" smtClean="0"/>
              <a:t> SKLADNOST Z ZAHTEVAMI - </a:t>
            </a:r>
            <a:r>
              <a:rPr lang="en-GB" sz="2800" b="1" dirty="0" err="1" smtClean="0"/>
              <a:t>ugodnejša</a:t>
            </a:r>
            <a:r>
              <a:rPr lang="en-GB" sz="2800" dirty="0" smtClean="0"/>
              <a:t> je </a:t>
            </a:r>
            <a:r>
              <a:rPr lang="en-GB" sz="2800" b="1" dirty="0" err="1" smtClean="0"/>
              <a:t>višja</a:t>
            </a:r>
            <a:r>
              <a:rPr lang="en-GB" sz="2800" b="1" dirty="0" smtClean="0"/>
              <a:t> </a:t>
            </a:r>
            <a:r>
              <a:rPr lang="en-GB" sz="2800" dirty="0" err="1" smtClean="0"/>
              <a:t>vrednost</a:t>
            </a:r>
            <a:r>
              <a:rPr lang="sl-SI" sz="2800" dirty="0" smtClean="0"/>
              <a:t> </a:t>
            </a:r>
            <a:r>
              <a:rPr lang="en-GB" sz="2800" dirty="0" smtClean="0"/>
              <a:t>v </a:t>
            </a:r>
            <a:r>
              <a:rPr lang="en-GB" sz="2800" b="1" dirty="0" err="1" smtClean="0"/>
              <a:t>tabeli</a:t>
            </a:r>
            <a:r>
              <a:rPr lang="en-GB" sz="2800" b="1" dirty="0" smtClean="0"/>
              <a:t> 1</a:t>
            </a:r>
            <a:r>
              <a:rPr lang="sl-SI" sz="2800" b="1" dirty="0" smtClean="0"/>
              <a:t> </a:t>
            </a:r>
            <a:r>
              <a:rPr lang="sl-SI" sz="2800" dirty="0" smtClean="0"/>
              <a:t>(razdeljeni na tri zaporedne diapozitive)</a:t>
            </a:r>
          </a:p>
          <a:p>
            <a:pPr marL="0" indent="0"/>
            <a:endParaRPr lang="en-US" sz="2800" dirty="0" smtClean="0"/>
          </a:p>
          <a:p>
            <a:pPr marL="0" indent="0"/>
            <a:r>
              <a:rPr lang="sl-SI" sz="2800" dirty="0" smtClean="0"/>
              <a:t>  </a:t>
            </a:r>
            <a:r>
              <a:rPr lang="en-GB" sz="2800" b="1" dirty="0" smtClean="0">
                <a:solidFill>
                  <a:srgbClr val="FF0000"/>
                </a:solidFill>
              </a:rPr>
              <a:t>13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meril</a:t>
            </a:r>
            <a:r>
              <a:rPr lang="en-GB" sz="2800" b="1" dirty="0" smtClean="0">
                <a:solidFill>
                  <a:srgbClr val="FF0000"/>
                </a:solidFill>
              </a:rPr>
              <a:t>  </a:t>
            </a:r>
            <a:r>
              <a:rPr lang="en-GB" sz="2800" b="1" dirty="0" err="1" smtClean="0">
                <a:solidFill>
                  <a:srgbClr val="FF0000"/>
                </a:solidFill>
              </a:rPr>
              <a:t>izidov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(</a:t>
            </a:r>
            <a:r>
              <a:rPr lang="en-GB" altLang="en-US" sz="2800" dirty="0" smtClean="0"/>
              <a:t>“</a:t>
            </a:r>
            <a:r>
              <a:rPr lang="en-GB" sz="2800" dirty="0" smtClean="0"/>
              <a:t>outcome measures</a:t>
            </a:r>
            <a:r>
              <a:rPr lang="en-GB" altLang="en-US" sz="2800" dirty="0" smtClean="0"/>
              <a:t>”</a:t>
            </a:r>
            <a:r>
              <a:rPr lang="en-GB" sz="2800" dirty="0" smtClean="0"/>
              <a:t>) </a:t>
            </a:r>
            <a:br>
              <a:rPr lang="en-GB" sz="2800" dirty="0" smtClean="0"/>
            </a:br>
            <a:r>
              <a:rPr lang="en-GB" sz="2800" dirty="0" err="1" smtClean="0"/>
              <a:t>vrednoti</a:t>
            </a:r>
            <a:r>
              <a:rPr lang="en-GB" sz="2800" dirty="0" smtClean="0"/>
              <a:t> NEZAŽELENE DOGODKE – </a:t>
            </a:r>
            <a:r>
              <a:rPr lang="en-GB" sz="2800" b="1" dirty="0" err="1" smtClean="0"/>
              <a:t>ugodnejša</a:t>
            </a:r>
            <a:r>
              <a:rPr lang="en-GB" sz="2800" b="1" dirty="0" smtClean="0"/>
              <a:t> je </a:t>
            </a:r>
            <a:r>
              <a:rPr lang="en-GB" sz="2800" b="1" dirty="0" err="1" smtClean="0"/>
              <a:t>nižja</a:t>
            </a:r>
            <a:r>
              <a:rPr lang="en-GB" sz="2800" dirty="0" smtClean="0"/>
              <a:t> </a:t>
            </a:r>
            <a:r>
              <a:rPr lang="en-GB" sz="2800" dirty="0" err="1" smtClean="0"/>
              <a:t>vrednost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GB" sz="2800" dirty="0" smtClean="0"/>
              <a:t>v </a:t>
            </a:r>
            <a:r>
              <a:rPr lang="en-GB" sz="2800" b="1" dirty="0" err="1" smtClean="0"/>
              <a:t>tabeli</a:t>
            </a:r>
            <a:r>
              <a:rPr lang="en-GB" sz="2800" b="1" dirty="0" smtClean="0"/>
              <a:t> 2</a:t>
            </a:r>
            <a:r>
              <a:rPr lang="sl-SI" sz="2800" b="1" dirty="0" smtClean="0"/>
              <a:t> </a:t>
            </a:r>
            <a:r>
              <a:rPr lang="sl-SI" sz="2800" dirty="0" smtClean="0"/>
              <a:t>(razdeljeni na tri zaporedne diapozitive)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FontTx/>
              <a:buNone/>
            </a:pPr>
            <a:r>
              <a:rPr lang="sl-SI" sz="2800" dirty="0" smtClean="0"/>
              <a:t>Nekatere vrste bolnišnic so </a:t>
            </a:r>
            <a:r>
              <a:rPr lang="sl-SI" sz="2800" b="1" dirty="0" smtClean="0">
                <a:solidFill>
                  <a:srgbClr val="FF0000"/>
                </a:solidFill>
              </a:rPr>
              <a:t>izvzete</a:t>
            </a:r>
            <a:r>
              <a:rPr lang="sl-SI" sz="2800" dirty="0" smtClean="0"/>
              <a:t> iz ocenjevanja, npr. urgence, psihiatrija … itd.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ivzeti načrt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ivzeti načrt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1195</Words>
  <Application>Microsoft Office PowerPoint</Application>
  <PresentationFormat>Diaprojekcija na zaslonu (4:3)</PresentationFormat>
  <Paragraphs>200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3" baseType="lpstr">
      <vt:lpstr>Officeova tema</vt:lpstr>
      <vt:lpstr>Dr. Borut  PRETNAR, univ. dipl. inž. metal.: VREDNOTENJE   VARNOSTI  BOLNIŠNIC   V  ZDA</vt:lpstr>
      <vt:lpstr>Potek predstavitve</vt:lpstr>
      <vt:lpstr>www.leapfroggroup.org </vt:lpstr>
      <vt:lpstr>Cilji  in dejavnost organizacije “Leapfroggroup” </vt:lpstr>
      <vt:lpstr>Diapozitiv 5</vt:lpstr>
      <vt:lpstr>Diapozitiv 6</vt:lpstr>
      <vt:lpstr>Diapozitiv 7</vt:lpstr>
      <vt:lpstr>www.hospitalsafetyscore.org</vt:lpstr>
      <vt:lpstr>Diapozitiv 9</vt:lpstr>
      <vt:lpstr>Viri podatkov za merila (poleg lastnega vprašalnika Leapfrog): - CMS : Centers for Medicare and Medicated Services - AHA : American Hospital Associations  - Annual Survey - AHQR : Agency for Healthcare Research and Quality (PSIs) - CDC : Centers for Disease Control and Prevention</vt:lpstr>
      <vt:lpstr>TABELA 1.1 :  PROCESNA IN STRUKTURNA MERILA 1</vt:lpstr>
      <vt:lpstr>TABELA 1.2 :  PROCESNA IN STRUKTURNA MERILA 2</vt:lpstr>
      <vt:lpstr>TABELA 1.3 :  PROCESNA IN STRUKTURNA MERILA 3</vt:lpstr>
      <vt:lpstr>TABELA 2.1 : MERILA  IZIDOV 1 </vt:lpstr>
      <vt:lpstr>TABELA 2.2 : MERILA  IZIDOV 2 </vt:lpstr>
      <vt:lpstr>TABELA 2.3 : MERILA  IZIDOV 3 </vt:lpstr>
      <vt:lpstr>   </vt:lpstr>
      <vt:lpstr> Neposredni primarni “surovi” podatki o merilih, izraženi v različnih merskih enotah (število točk, odstotki, število napak na tisoč pacientov …itd.), niso medsebojno primerljivi in še manj “seštevljivi”. Treba jih je preoblikovati v medsebojno primerljiva brezdimenzionalna števila, t. im. standardizirane spremenljivke ali t.im. “z-scores”.  Standardizirana spremenljivka je odmik od povprečja deljen s standardnim odklonom. Za izračun morata biti torej znana povprečje in standardni odklon primarnih podatkov za posamezna merila na državni ravni.    Standardizirane spremenljivke se nato množijo z “utežmi” (ponderji), dobljeni  zmnožki pa se (ob upoštevanju predznakov) seštevajo. Boniteta bolnišnice je torej razlika med vsoto pozitivnih in vsoto negativnih zmnožkov.   </vt:lpstr>
      <vt:lpstr>   “Uteži” ali ponderji podani v tabelah 1.1 do 2.3 so faktorji, s katerimi množimo standardizirane vrednosti posameznih meril in jim z množenjem podelimo diferenciran vpliv na izračun končne ocene (“bonitete”) posamezne bolnišnice. Metodologija izračuna ponderjev je predpisana na podlagi treh parametrov,  t. im. “evidence”, “opportunity” in “impact”, v približnem prevodu “strokovna utemeljenost”, “verjetnost dogodka” in “posledični učinek” po formuli : w = [evidence + (opportunity  x  impact)] Za “evidence” in “impact” metodologija predpisuje dokaj razumljivo opisno točkovno oceno (diskretne vrednosti), za “opportunity “ pa formulo [1 + (stand. odklon / povprečje)]. (Formule v spletnih gradivih, ki so na voljo, žal niso podrobno razložene oz. utemeljene.)   </vt:lpstr>
      <vt:lpstr>Končne vrednosti uteži so normirane tako, da znaša njihova vsota za 15 procesnih in strukturnih meril 50 %  in preostalih 50 % za 13 meril izidov.  Če katero od meril manjka, je uteži treba seveda na novo normirati oz. preračunati. (Ob primerjavi meril in uteži v tabelah 1.1 do 2.3 nastaja - subjektivni - vtis, da razlike med vplivi nekaterih meril niso dovolj diferencirane.) </vt:lpstr>
      <vt:lpstr>Diapozitiv 21</vt:lpstr>
      <vt:lpstr>Pobuda za Slovenijo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Borut  Pretnar: VREDNOTENJE   VARNOSTI  BOLNIŠNIC   V  ZDA</dc:title>
  <dc:creator>Vista</dc:creator>
  <cp:lastModifiedBy>Vista</cp:lastModifiedBy>
  <cp:revision>212</cp:revision>
  <dcterms:created xsi:type="dcterms:W3CDTF">2015-03-20T07:23:54Z</dcterms:created>
  <dcterms:modified xsi:type="dcterms:W3CDTF">2015-12-17T16:49:39Z</dcterms:modified>
</cp:coreProperties>
</file>