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8" r:id="rId2"/>
    <p:sldId id="289" r:id="rId3"/>
    <p:sldId id="268" r:id="rId4"/>
    <p:sldId id="263" r:id="rId5"/>
    <p:sldId id="282" r:id="rId6"/>
    <p:sldId id="290" r:id="rId7"/>
    <p:sldId id="296" r:id="rId8"/>
    <p:sldId id="283" r:id="rId9"/>
    <p:sldId id="298" r:id="rId10"/>
    <p:sldId id="299" r:id="rId11"/>
    <p:sldId id="267" r:id="rId12"/>
    <p:sldId id="264" r:id="rId13"/>
    <p:sldId id="270" r:id="rId14"/>
    <p:sldId id="271" r:id="rId15"/>
    <p:sldId id="286" r:id="rId16"/>
    <p:sldId id="288" r:id="rId17"/>
    <p:sldId id="277" r:id="rId18"/>
    <p:sldId id="273" r:id="rId19"/>
    <p:sldId id="274" r:id="rId20"/>
    <p:sldId id="275" r:id="rId21"/>
    <p:sldId id="295" r:id="rId22"/>
    <p:sldId id="287" r:id="rId23"/>
    <p:sldId id="297" r:id="rId24"/>
    <p:sldId id="280" r:id="rId25"/>
    <p:sldId id="300" r:id="rId26"/>
    <p:sldId id="284" r:id="rId27"/>
    <p:sldId id="301" r:id="rId28"/>
    <p:sldId id="292" r:id="rId29"/>
    <p:sldId id="291" r:id="rId30"/>
    <p:sldId id="293" r:id="rId31"/>
    <p:sldId id="303" r:id="rId32"/>
    <p:sldId id="279" r:id="rId33"/>
    <p:sldId id="302" r:id="rId34"/>
    <p:sldId id="305" r:id="rId35"/>
    <p:sldId id="304" r:id="rId36"/>
  </p:sldIdLst>
  <p:sldSz cx="9144000" cy="6858000" type="screen4x3"/>
  <p:notesSz cx="6881813" cy="97107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2175" autoAdjust="0"/>
  </p:normalViewPr>
  <p:slideViewPr>
    <p:cSldViewPr>
      <p:cViewPr>
        <p:scale>
          <a:sx n="62" d="100"/>
          <a:sy n="62" d="100"/>
        </p:scale>
        <p:origin x="142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stor\Documents\Akt.%20NALOGE\Pod.%20E%20za%20X-S-R%20KK.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stor\Documents\Akt.%20NALOGE\Pod.%20E%20za%20X-S-R%20KK.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Astor\Documents\Akt.%20NALOGE\Pod.%20E%20za%20X-S-R%20KK.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stor\Documents\Akt.%20NALOGE\Pod.%20E%20za%20c%20%20in%20%20u%20%20KK.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Astor\Documents\Akt.%20NALOGE\Pod.%20E%20za%20c%20%20in%20%20u%20%20KK.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Astor\Documents\Akt.%20NALOGE\Pod.%20E%20za%20c%20%20in%20%20u%20%20K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sl-SI" sz="1800" b="1" baseline="0" dirty="0"/>
              <a:t>Kontrolna x̅-karta povprečij petih meritev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lineChart>
        <c:grouping val="standard"/>
        <c:varyColors val="0"/>
        <c:ser>
          <c:idx val="0"/>
          <c:order val="0"/>
          <c:tx>
            <c:strRef>
              <c:f>List1!$G$2</c:f>
              <c:strCache>
                <c:ptCount val="1"/>
                <c:pt idx="0">
                  <c:v>x̅</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val>
            <c:numRef>
              <c:f>List1!$G$3:$G$22</c:f>
              <c:numCache>
                <c:formatCode>General</c:formatCode>
                <c:ptCount val="20"/>
                <c:pt idx="0">
                  <c:v>12.2</c:v>
                </c:pt>
                <c:pt idx="1">
                  <c:v>11.6</c:v>
                </c:pt>
                <c:pt idx="2">
                  <c:v>9.4</c:v>
                </c:pt>
                <c:pt idx="3">
                  <c:v>11</c:v>
                </c:pt>
                <c:pt idx="4">
                  <c:v>9.6</c:v>
                </c:pt>
                <c:pt idx="5">
                  <c:v>10.6</c:v>
                </c:pt>
                <c:pt idx="6">
                  <c:v>9.8000000000000007</c:v>
                </c:pt>
                <c:pt idx="7">
                  <c:v>8.4</c:v>
                </c:pt>
                <c:pt idx="8">
                  <c:v>10.6</c:v>
                </c:pt>
                <c:pt idx="9">
                  <c:v>13</c:v>
                </c:pt>
                <c:pt idx="10">
                  <c:v>13</c:v>
                </c:pt>
                <c:pt idx="11">
                  <c:v>11.4</c:v>
                </c:pt>
                <c:pt idx="12">
                  <c:v>10.4</c:v>
                </c:pt>
                <c:pt idx="13">
                  <c:v>8.8000000000000007</c:v>
                </c:pt>
                <c:pt idx="14">
                  <c:v>11.2</c:v>
                </c:pt>
                <c:pt idx="15">
                  <c:v>10.6</c:v>
                </c:pt>
                <c:pt idx="16">
                  <c:v>11.2</c:v>
                </c:pt>
                <c:pt idx="17">
                  <c:v>11</c:v>
                </c:pt>
                <c:pt idx="18">
                  <c:v>10.8</c:v>
                </c:pt>
                <c:pt idx="19">
                  <c:v>8.8000000000000007</c:v>
                </c:pt>
              </c:numCache>
            </c:numRef>
          </c:val>
          <c:smooth val="0"/>
          <c:extLst>
            <c:ext xmlns:c16="http://schemas.microsoft.com/office/drawing/2014/chart" uri="{C3380CC4-5D6E-409C-BE32-E72D297353CC}">
              <c16:uniqueId val="{00000000-A8F7-4CF9-8E93-BCEB3004B74A}"/>
            </c:ext>
          </c:extLst>
        </c:ser>
        <c:ser>
          <c:idx val="1"/>
          <c:order val="1"/>
          <c:tx>
            <c:strRef>
              <c:f>List1!$H$2</c:f>
              <c:strCache>
                <c:ptCount val="1"/>
                <c:pt idx="0">
                  <c:v>    x̿</c:v>
                </c:pt>
              </c:strCache>
            </c:strRef>
          </c:tx>
          <c:spPr>
            <a:ln w="22225" cap="rnd">
              <a:solidFill>
                <a:sysClr val="windowText" lastClr="000000"/>
              </a:solidFill>
              <a:prstDash val="dashDot"/>
              <a:round/>
            </a:ln>
            <a:effectLst/>
          </c:spPr>
          <c:marker>
            <c:symbol val="none"/>
          </c:marker>
          <c:val>
            <c:numRef>
              <c:f>List1!$H$3:$H$22</c:f>
              <c:numCache>
                <c:formatCode>General</c:formatCode>
                <c:ptCount val="20"/>
                <c:pt idx="0">
                  <c:v>10.67</c:v>
                </c:pt>
                <c:pt idx="1">
                  <c:v>10.67</c:v>
                </c:pt>
                <c:pt idx="2">
                  <c:v>10.67</c:v>
                </c:pt>
                <c:pt idx="3">
                  <c:v>10.67</c:v>
                </c:pt>
                <c:pt idx="4">
                  <c:v>10.67</c:v>
                </c:pt>
                <c:pt idx="5">
                  <c:v>10.67</c:v>
                </c:pt>
                <c:pt idx="6">
                  <c:v>10.67</c:v>
                </c:pt>
                <c:pt idx="7">
                  <c:v>10.67</c:v>
                </c:pt>
                <c:pt idx="8">
                  <c:v>10.67</c:v>
                </c:pt>
                <c:pt idx="9">
                  <c:v>10.67</c:v>
                </c:pt>
                <c:pt idx="10">
                  <c:v>10.67</c:v>
                </c:pt>
                <c:pt idx="11">
                  <c:v>10.67</c:v>
                </c:pt>
                <c:pt idx="12">
                  <c:v>10.67</c:v>
                </c:pt>
                <c:pt idx="13">
                  <c:v>10.67</c:v>
                </c:pt>
                <c:pt idx="14">
                  <c:v>10.67</c:v>
                </c:pt>
                <c:pt idx="15">
                  <c:v>10.67</c:v>
                </c:pt>
                <c:pt idx="16">
                  <c:v>10.67</c:v>
                </c:pt>
                <c:pt idx="17">
                  <c:v>10.67</c:v>
                </c:pt>
                <c:pt idx="18">
                  <c:v>10.67</c:v>
                </c:pt>
                <c:pt idx="19">
                  <c:v>10.67</c:v>
                </c:pt>
              </c:numCache>
            </c:numRef>
          </c:val>
          <c:smooth val="0"/>
          <c:extLst>
            <c:ext xmlns:c16="http://schemas.microsoft.com/office/drawing/2014/chart" uri="{C3380CC4-5D6E-409C-BE32-E72D297353CC}">
              <c16:uniqueId val="{00000001-A8F7-4CF9-8E93-BCEB3004B74A}"/>
            </c:ext>
          </c:extLst>
        </c:ser>
        <c:ser>
          <c:idx val="2"/>
          <c:order val="2"/>
          <c:tx>
            <c:strRef>
              <c:f>List1!$I$2</c:f>
              <c:strCache>
                <c:ptCount val="1"/>
                <c:pt idx="0">
                  <c:v>ZKM (UCL)</c:v>
                </c:pt>
              </c:strCache>
            </c:strRef>
          </c:tx>
          <c:spPr>
            <a:ln w="22225" cap="rnd">
              <a:solidFill>
                <a:srgbClr val="FF0000"/>
              </a:solidFill>
              <a:round/>
            </a:ln>
            <a:effectLst/>
          </c:spPr>
          <c:marker>
            <c:symbol val="none"/>
          </c:marker>
          <c:val>
            <c:numRef>
              <c:f>List1!$I$3:$I$22</c:f>
              <c:numCache>
                <c:formatCode>0.00</c:formatCode>
                <c:ptCount val="20"/>
                <c:pt idx="0">
                  <c:v>14.594250000000001</c:v>
                </c:pt>
                <c:pt idx="1">
                  <c:v>14.594250000000001</c:v>
                </c:pt>
                <c:pt idx="2">
                  <c:v>14.594250000000001</c:v>
                </c:pt>
                <c:pt idx="3">
                  <c:v>14.594250000000001</c:v>
                </c:pt>
                <c:pt idx="4">
                  <c:v>14.594250000000001</c:v>
                </c:pt>
                <c:pt idx="5">
                  <c:v>14.594250000000001</c:v>
                </c:pt>
                <c:pt idx="6">
                  <c:v>14.594250000000001</c:v>
                </c:pt>
                <c:pt idx="7">
                  <c:v>14.594250000000001</c:v>
                </c:pt>
                <c:pt idx="8">
                  <c:v>14.594250000000001</c:v>
                </c:pt>
                <c:pt idx="9">
                  <c:v>14.594250000000001</c:v>
                </c:pt>
                <c:pt idx="10">
                  <c:v>14.594250000000001</c:v>
                </c:pt>
                <c:pt idx="11">
                  <c:v>14.594250000000001</c:v>
                </c:pt>
                <c:pt idx="12">
                  <c:v>14.594250000000001</c:v>
                </c:pt>
                <c:pt idx="13">
                  <c:v>14.594250000000001</c:v>
                </c:pt>
                <c:pt idx="14">
                  <c:v>14.594250000000001</c:v>
                </c:pt>
                <c:pt idx="15">
                  <c:v>14.594250000000001</c:v>
                </c:pt>
                <c:pt idx="16">
                  <c:v>14.594250000000001</c:v>
                </c:pt>
                <c:pt idx="17">
                  <c:v>14.594250000000001</c:v>
                </c:pt>
                <c:pt idx="18">
                  <c:v>14.594250000000001</c:v>
                </c:pt>
                <c:pt idx="19">
                  <c:v>14.594250000000001</c:v>
                </c:pt>
              </c:numCache>
            </c:numRef>
          </c:val>
          <c:smooth val="0"/>
          <c:extLst>
            <c:ext xmlns:c16="http://schemas.microsoft.com/office/drawing/2014/chart" uri="{C3380CC4-5D6E-409C-BE32-E72D297353CC}">
              <c16:uniqueId val="{00000002-A8F7-4CF9-8E93-BCEB3004B74A}"/>
            </c:ext>
          </c:extLst>
        </c:ser>
        <c:ser>
          <c:idx val="3"/>
          <c:order val="3"/>
          <c:tx>
            <c:strRef>
              <c:f>List1!$J$2</c:f>
              <c:strCache>
                <c:ptCount val="1"/>
                <c:pt idx="0">
                  <c:v>SKM  (LCL)</c:v>
                </c:pt>
              </c:strCache>
            </c:strRef>
          </c:tx>
          <c:spPr>
            <a:ln w="22225" cap="rnd">
              <a:solidFill>
                <a:srgbClr val="FF0000"/>
              </a:solidFill>
              <a:round/>
            </a:ln>
            <a:effectLst/>
          </c:spPr>
          <c:marker>
            <c:symbol val="none"/>
          </c:marker>
          <c:val>
            <c:numRef>
              <c:f>List1!$J$3:$J$22</c:f>
              <c:numCache>
                <c:formatCode>0.00</c:formatCode>
                <c:ptCount val="20"/>
                <c:pt idx="0">
                  <c:v>6.75</c:v>
                </c:pt>
                <c:pt idx="1">
                  <c:v>6.7457499999999992</c:v>
                </c:pt>
                <c:pt idx="2">
                  <c:v>6.7457499999999992</c:v>
                </c:pt>
                <c:pt idx="3">
                  <c:v>6.7457499999999992</c:v>
                </c:pt>
                <c:pt idx="4">
                  <c:v>6.7457499999999992</c:v>
                </c:pt>
                <c:pt idx="5">
                  <c:v>6.7457499999999992</c:v>
                </c:pt>
                <c:pt idx="6">
                  <c:v>6.7457499999999992</c:v>
                </c:pt>
                <c:pt idx="7">
                  <c:v>6.7457499999999992</c:v>
                </c:pt>
                <c:pt idx="8">
                  <c:v>6.7457499999999992</c:v>
                </c:pt>
                <c:pt idx="9">
                  <c:v>6.7457499999999992</c:v>
                </c:pt>
                <c:pt idx="10">
                  <c:v>6.7457499999999992</c:v>
                </c:pt>
                <c:pt idx="11">
                  <c:v>6.7457499999999992</c:v>
                </c:pt>
                <c:pt idx="12">
                  <c:v>6.7457499999999992</c:v>
                </c:pt>
                <c:pt idx="13">
                  <c:v>6.7457499999999992</c:v>
                </c:pt>
                <c:pt idx="14">
                  <c:v>6.7457499999999992</c:v>
                </c:pt>
                <c:pt idx="15">
                  <c:v>6.7457499999999992</c:v>
                </c:pt>
                <c:pt idx="16">
                  <c:v>6.7457499999999992</c:v>
                </c:pt>
                <c:pt idx="17">
                  <c:v>6.7457499999999992</c:v>
                </c:pt>
                <c:pt idx="18">
                  <c:v>6.7457499999999992</c:v>
                </c:pt>
                <c:pt idx="19">
                  <c:v>6.7457499999999992</c:v>
                </c:pt>
              </c:numCache>
            </c:numRef>
          </c:val>
          <c:smooth val="0"/>
          <c:extLst>
            <c:ext xmlns:c16="http://schemas.microsoft.com/office/drawing/2014/chart" uri="{C3380CC4-5D6E-409C-BE32-E72D297353CC}">
              <c16:uniqueId val="{00000003-A8F7-4CF9-8E93-BCEB3004B74A}"/>
            </c:ext>
          </c:extLst>
        </c:ser>
        <c:dLbls>
          <c:showLegendKey val="0"/>
          <c:showVal val="0"/>
          <c:showCatName val="0"/>
          <c:showSerName val="0"/>
          <c:showPercent val="0"/>
          <c:showBubbleSize val="0"/>
        </c:dLbls>
        <c:marker val="1"/>
        <c:smooth val="0"/>
        <c:axId val="220716608"/>
        <c:axId val="220723168"/>
      </c:lineChart>
      <c:catAx>
        <c:axId val="220716608"/>
        <c:scaling>
          <c:orientation val="minMax"/>
        </c:scaling>
        <c:delete val="0"/>
        <c:axPos val="b"/>
        <c:title>
          <c:tx>
            <c:rich>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r>
                  <a:rPr lang="sl-SI" sz="1700" b="1" baseline="0" dirty="0"/>
                  <a:t>Zaporedna štev. vzorca</a:t>
                </a:r>
              </a:p>
            </c:rich>
          </c:tx>
          <c:overlay val="0"/>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sl-SI"/>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220723168"/>
        <c:crosses val="autoZero"/>
        <c:auto val="1"/>
        <c:lblAlgn val="ctr"/>
        <c:lblOffset val="100"/>
        <c:noMultiLvlLbl val="0"/>
      </c:catAx>
      <c:valAx>
        <c:axId val="220723168"/>
        <c:scaling>
          <c:orientation val="minMax"/>
          <c:min val="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r>
                  <a:rPr lang="sl-SI" sz="1700" b="1" baseline="0" dirty="0"/>
                  <a:t>Povprečja vzorcev</a:t>
                </a:r>
              </a:p>
            </c:rich>
          </c:tx>
          <c:overlay val="0"/>
          <c:spPr>
            <a:noFill/>
            <a:ln>
              <a:noFill/>
            </a:ln>
            <a:effectLst/>
          </c:spPr>
          <c:txPr>
            <a:bodyPr rot="-540000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sl-SI"/>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20716608"/>
        <c:crosses val="autoZero"/>
        <c:crossBetween val="between"/>
        <c:majorUnit val="2"/>
      </c:valAx>
      <c:spPr>
        <a:noFill/>
        <a:ln>
          <a:noFill/>
        </a:ln>
        <a:effectLst/>
      </c:spPr>
    </c:plotArea>
    <c:legend>
      <c:legendPos val="b"/>
      <c:legendEntry>
        <c:idx val="0"/>
        <c:txPr>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sl-SI"/>
          </a:p>
        </c:txPr>
      </c:legendEntry>
      <c:legendEntry>
        <c:idx val="1"/>
        <c:txPr>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sl-SI"/>
          </a:p>
        </c:txPr>
      </c:legendEntry>
      <c:overlay val="0"/>
      <c:spPr>
        <a:noFill/>
        <a:ln>
          <a:noFill/>
        </a:ln>
        <a:effectLst/>
      </c:spPr>
      <c:txPr>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700" b="1" i="0" u="none" strike="noStrike" kern="1200" spc="0" baseline="0">
                <a:solidFill>
                  <a:schemeClr val="tx1">
                    <a:lumMod val="65000"/>
                    <a:lumOff val="35000"/>
                  </a:schemeClr>
                </a:solidFill>
                <a:latin typeface="+mn-lt"/>
                <a:ea typeface="+mn-ea"/>
                <a:cs typeface="+mn-cs"/>
              </a:defRPr>
            </a:pPr>
            <a:r>
              <a:rPr lang="sl-SI" sz="1700" b="1" baseline="0" dirty="0"/>
              <a:t>Kontrolna s-karta </a:t>
            </a:r>
            <a:r>
              <a:rPr lang="sl-SI" sz="1700" b="1" baseline="0" dirty="0" err="1"/>
              <a:t>stand</a:t>
            </a:r>
            <a:r>
              <a:rPr lang="sl-SI" sz="1700" b="1" baseline="0" dirty="0"/>
              <a:t>. odklona v vzorcu</a:t>
            </a:r>
          </a:p>
        </c:rich>
      </c:tx>
      <c:overlay val="0"/>
      <c:spPr>
        <a:noFill/>
        <a:ln>
          <a:noFill/>
        </a:ln>
        <a:effectLst/>
      </c:spPr>
      <c:txPr>
        <a:bodyPr rot="0" spcFirstLastPara="1" vertOverflow="ellipsis" vert="horz" wrap="square" anchor="ctr" anchorCtr="1"/>
        <a:lstStyle/>
        <a:p>
          <a:pPr>
            <a:defRPr sz="1700" b="1"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lineChart>
        <c:grouping val="standard"/>
        <c:varyColors val="0"/>
        <c:ser>
          <c:idx val="0"/>
          <c:order val="0"/>
          <c:tx>
            <c:strRef>
              <c:f>List1!$M$2</c:f>
              <c:strCache>
                <c:ptCount val="1"/>
                <c:pt idx="0">
                  <c:v>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val>
            <c:numRef>
              <c:f>List1!$M$3:$M$22</c:f>
              <c:numCache>
                <c:formatCode>0.00</c:formatCode>
                <c:ptCount val="20"/>
                <c:pt idx="0">
                  <c:v>3.4292856398964449</c:v>
                </c:pt>
                <c:pt idx="1">
                  <c:v>3.4985711369071848</c:v>
                </c:pt>
                <c:pt idx="2">
                  <c:v>3.611094017053559</c:v>
                </c:pt>
                <c:pt idx="3">
                  <c:v>3.3466401061363023</c:v>
                </c:pt>
                <c:pt idx="4">
                  <c:v>1.6248076809271879</c:v>
                </c:pt>
                <c:pt idx="5">
                  <c:v>3.2619012860600196</c:v>
                </c:pt>
                <c:pt idx="6">
                  <c:v>2.0396078054371172</c:v>
                </c:pt>
                <c:pt idx="7">
                  <c:v>3.7202150475476561</c:v>
                </c:pt>
                <c:pt idx="8">
                  <c:v>1.4966629547095796</c:v>
                </c:pt>
                <c:pt idx="9">
                  <c:v>1.5491933384829668</c:v>
                </c:pt>
                <c:pt idx="10">
                  <c:v>4.2426406871192848</c:v>
                </c:pt>
                <c:pt idx="11">
                  <c:v>2.0591260281973969</c:v>
                </c:pt>
                <c:pt idx="12">
                  <c:v>2.2449944320643667</c:v>
                </c:pt>
                <c:pt idx="13">
                  <c:v>2.3151673805580479</c:v>
                </c:pt>
                <c:pt idx="14">
                  <c:v>3.4871191548325378</c:v>
                </c:pt>
                <c:pt idx="15">
                  <c:v>3.4985711369071817</c:v>
                </c:pt>
                <c:pt idx="16">
                  <c:v>1.9390719429665293</c:v>
                </c:pt>
                <c:pt idx="17">
                  <c:v>2.6076809620810595</c:v>
                </c:pt>
                <c:pt idx="18">
                  <c:v>2.4819347291981697</c:v>
                </c:pt>
                <c:pt idx="19">
                  <c:v>2.6381811916545863</c:v>
                </c:pt>
              </c:numCache>
            </c:numRef>
          </c:val>
          <c:smooth val="0"/>
          <c:extLst>
            <c:ext xmlns:c16="http://schemas.microsoft.com/office/drawing/2014/chart" uri="{C3380CC4-5D6E-409C-BE32-E72D297353CC}">
              <c16:uniqueId val="{00000000-AC51-4F60-B438-43BA99C85D22}"/>
            </c:ext>
          </c:extLst>
        </c:ser>
        <c:ser>
          <c:idx val="1"/>
          <c:order val="1"/>
          <c:tx>
            <c:strRef>
              <c:f>List1!$N$2</c:f>
              <c:strCache>
                <c:ptCount val="1"/>
                <c:pt idx="0">
                  <c:v>s̅</c:v>
                </c:pt>
              </c:strCache>
            </c:strRef>
          </c:tx>
          <c:spPr>
            <a:ln w="19050" cap="rnd">
              <a:solidFill>
                <a:sysClr val="windowText" lastClr="000000"/>
              </a:solidFill>
              <a:prstDash val="dashDot"/>
              <a:round/>
            </a:ln>
            <a:effectLst/>
          </c:spPr>
          <c:marker>
            <c:symbol val="none"/>
          </c:marker>
          <c:val>
            <c:numRef>
              <c:f>List1!$N$3:$N$22</c:f>
              <c:numCache>
                <c:formatCode>General</c:formatCode>
                <c:ptCount val="20"/>
                <c:pt idx="0">
                  <c:v>2.75</c:v>
                </c:pt>
                <c:pt idx="1">
                  <c:v>2.75</c:v>
                </c:pt>
                <c:pt idx="2">
                  <c:v>2.75</c:v>
                </c:pt>
                <c:pt idx="3">
                  <c:v>2.75</c:v>
                </c:pt>
                <c:pt idx="4">
                  <c:v>2.75</c:v>
                </c:pt>
                <c:pt idx="5">
                  <c:v>2.75</c:v>
                </c:pt>
                <c:pt idx="6">
                  <c:v>2.75</c:v>
                </c:pt>
                <c:pt idx="7">
                  <c:v>2.75</c:v>
                </c:pt>
                <c:pt idx="8">
                  <c:v>2.75</c:v>
                </c:pt>
                <c:pt idx="9">
                  <c:v>2.75</c:v>
                </c:pt>
                <c:pt idx="10">
                  <c:v>2.75</c:v>
                </c:pt>
                <c:pt idx="11">
                  <c:v>2.75</c:v>
                </c:pt>
                <c:pt idx="12">
                  <c:v>2.75</c:v>
                </c:pt>
                <c:pt idx="13">
                  <c:v>2.75</c:v>
                </c:pt>
                <c:pt idx="14">
                  <c:v>2.75</c:v>
                </c:pt>
                <c:pt idx="15">
                  <c:v>2.75</c:v>
                </c:pt>
                <c:pt idx="16">
                  <c:v>2.75</c:v>
                </c:pt>
                <c:pt idx="17">
                  <c:v>2.75</c:v>
                </c:pt>
                <c:pt idx="18">
                  <c:v>2.75</c:v>
                </c:pt>
                <c:pt idx="19">
                  <c:v>2.75</c:v>
                </c:pt>
              </c:numCache>
            </c:numRef>
          </c:val>
          <c:smooth val="0"/>
          <c:extLst>
            <c:ext xmlns:c16="http://schemas.microsoft.com/office/drawing/2014/chart" uri="{C3380CC4-5D6E-409C-BE32-E72D297353CC}">
              <c16:uniqueId val="{00000001-AC51-4F60-B438-43BA99C85D22}"/>
            </c:ext>
          </c:extLst>
        </c:ser>
        <c:ser>
          <c:idx val="2"/>
          <c:order val="2"/>
          <c:tx>
            <c:strRef>
              <c:f>List1!$O$2</c:f>
              <c:strCache>
                <c:ptCount val="1"/>
                <c:pt idx="0">
                  <c:v>ZKM (UCL)</c:v>
                </c:pt>
              </c:strCache>
            </c:strRef>
          </c:tx>
          <c:spPr>
            <a:ln w="22225" cap="rnd">
              <a:solidFill>
                <a:srgbClr val="FF0000"/>
              </a:solidFill>
              <a:round/>
            </a:ln>
            <a:effectLst/>
          </c:spPr>
          <c:marker>
            <c:symbol val="none"/>
          </c:marker>
          <c:val>
            <c:numRef>
              <c:f>List1!$O$3:$O$22</c:f>
              <c:numCache>
                <c:formatCode>0.00</c:formatCode>
                <c:ptCount val="20"/>
                <c:pt idx="0">
                  <c:v>5.7447499999999998</c:v>
                </c:pt>
                <c:pt idx="1">
                  <c:v>5.7447499999999998</c:v>
                </c:pt>
                <c:pt idx="2">
                  <c:v>5.7447499999999998</c:v>
                </c:pt>
                <c:pt idx="3">
                  <c:v>5.7447499999999998</c:v>
                </c:pt>
                <c:pt idx="4">
                  <c:v>5.7447499999999998</c:v>
                </c:pt>
                <c:pt idx="5">
                  <c:v>5.7447499999999998</c:v>
                </c:pt>
                <c:pt idx="6">
                  <c:v>5.7447499999999998</c:v>
                </c:pt>
                <c:pt idx="7">
                  <c:v>5.7447499999999998</c:v>
                </c:pt>
                <c:pt idx="8">
                  <c:v>5.7447499999999998</c:v>
                </c:pt>
                <c:pt idx="9">
                  <c:v>5.7447499999999998</c:v>
                </c:pt>
                <c:pt idx="10">
                  <c:v>5.7447499999999998</c:v>
                </c:pt>
                <c:pt idx="11">
                  <c:v>5.7447499999999998</c:v>
                </c:pt>
                <c:pt idx="12">
                  <c:v>5.7447499999999998</c:v>
                </c:pt>
                <c:pt idx="13">
                  <c:v>5.7447499999999998</c:v>
                </c:pt>
                <c:pt idx="14">
                  <c:v>5.7447499999999998</c:v>
                </c:pt>
                <c:pt idx="15">
                  <c:v>5.7447499999999998</c:v>
                </c:pt>
                <c:pt idx="16">
                  <c:v>5.7447499999999998</c:v>
                </c:pt>
                <c:pt idx="17">
                  <c:v>5.7447499999999998</c:v>
                </c:pt>
                <c:pt idx="18">
                  <c:v>5.7447499999999998</c:v>
                </c:pt>
                <c:pt idx="19">
                  <c:v>5.7447499999999998</c:v>
                </c:pt>
              </c:numCache>
            </c:numRef>
          </c:val>
          <c:smooth val="0"/>
          <c:extLst>
            <c:ext xmlns:c16="http://schemas.microsoft.com/office/drawing/2014/chart" uri="{C3380CC4-5D6E-409C-BE32-E72D297353CC}">
              <c16:uniqueId val="{00000002-AC51-4F60-B438-43BA99C85D22}"/>
            </c:ext>
          </c:extLst>
        </c:ser>
        <c:ser>
          <c:idx val="3"/>
          <c:order val="3"/>
          <c:tx>
            <c:strRef>
              <c:f>List1!$P$2</c:f>
              <c:strCache>
                <c:ptCount val="1"/>
                <c:pt idx="0">
                  <c:v>SKM  (LCL)</c:v>
                </c:pt>
              </c:strCache>
            </c:strRef>
          </c:tx>
          <c:spPr>
            <a:ln w="31750" cap="rnd">
              <a:solidFill>
                <a:srgbClr val="00B050"/>
              </a:solidFill>
              <a:round/>
            </a:ln>
            <a:effectLst/>
          </c:spPr>
          <c:marker>
            <c:symbol val="none"/>
          </c:marker>
          <c:val>
            <c:numRef>
              <c:f>List1!$P$3:$P$22</c:f>
              <c:numCache>
                <c:formatCode>General</c:formatCode>
                <c:ptCount val="2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smooth val="0"/>
          <c:extLst>
            <c:ext xmlns:c16="http://schemas.microsoft.com/office/drawing/2014/chart" uri="{C3380CC4-5D6E-409C-BE32-E72D297353CC}">
              <c16:uniqueId val="{00000003-AC51-4F60-B438-43BA99C85D22}"/>
            </c:ext>
          </c:extLst>
        </c:ser>
        <c:dLbls>
          <c:showLegendKey val="0"/>
          <c:showVal val="0"/>
          <c:showCatName val="0"/>
          <c:showSerName val="0"/>
          <c:showPercent val="0"/>
          <c:showBubbleSize val="0"/>
        </c:dLbls>
        <c:marker val="1"/>
        <c:smooth val="0"/>
        <c:axId val="497645016"/>
        <c:axId val="497647968"/>
      </c:lineChart>
      <c:catAx>
        <c:axId val="49764501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sl-SI" sz="1400" b="1" baseline="0" dirty="0"/>
                  <a:t>Zaporedna štev. vzorca</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l-SI"/>
            </a:p>
          </c:tx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endParaRPr lang="sl-SI"/>
          </a:p>
        </c:txPr>
        <c:crossAx val="497647968"/>
        <c:crosses val="autoZero"/>
        <c:auto val="1"/>
        <c:lblAlgn val="ctr"/>
        <c:lblOffset val="100"/>
        <c:noMultiLvlLbl val="0"/>
      </c:catAx>
      <c:valAx>
        <c:axId val="497647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60" b="0" i="0" u="none" strike="noStrike" kern="1200" baseline="0">
                    <a:solidFill>
                      <a:schemeClr val="tx1">
                        <a:lumMod val="65000"/>
                        <a:lumOff val="35000"/>
                      </a:schemeClr>
                    </a:solidFill>
                    <a:latin typeface="+mn-lt"/>
                    <a:ea typeface="+mn-ea"/>
                    <a:cs typeface="+mn-cs"/>
                  </a:defRPr>
                </a:pPr>
                <a:r>
                  <a:rPr lang="sl-SI" sz="1260" b="1" baseline="0" dirty="0"/>
                  <a:t>Raztros "s" znotraj vzorca </a:t>
                </a:r>
              </a:p>
            </c:rich>
          </c:tx>
          <c:overlay val="0"/>
          <c:spPr>
            <a:noFill/>
            <a:ln>
              <a:noFill/>
            </a:ln>
            <a:effectLst/>
          </c:spPr>
          <c:txPr>
            <a:bodyPr rot="-5400000" spcFirstLastPara="1" vertOverflow="ellipsis" vert="horz" wrap="square" anchor="ctr" anchorCtr="1"/>
            <a:lstStyle/>
            <a:p>
              <a:pPr>
                <a:defRPr sz="1260" b="0" i="0" u="none" strike="noStrike" kern="1200" baseline="0">
                  <a:solidFill>
                    <a:schemeClr val="tx1">
                      <a:lumMod val="65000"/>
                      <a:lumOff val="35000"/>
                    </a:schemeClr>
                  </a:solidFill>
                  <a:latin typeface="+mn-lt"/>
                  <a:ea typeface="+mn-ea"/>
                  <a:cs typeface="+mn-cs"/>
                </a:defRPr>
              </a:pPr>
              <a:endParaRPr lang="sl-SI"/>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endParaRPr lang="sl-SI"/>
          </a:p>
        </c:txPr>
        <c:crossAx val="497645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2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700" b="0" i="0" u="none" strike="noStrike" kern="1200" spc="0" baseline="0">
                <a:solidFill>
                  <a:schemeClr val="tx1">
                    <a:lumMod val="65000"/>
                    <a:lumOff val="35000"/>
                  </a:schemeClr>
                </a:solidFill>
                <a:latin typeface="+mn-lt"/>
                <a:ea typeface="+mn-ea"/>
                <a:cs typeface="+mn-cs"/>
              </a:defRPr>
            </a:pPr>
            <a:r>
              <a:rPr lang="sl-SI" sz="1700" b="1" baseline="0" dirty="0"/>
              <a:t>Kontrolna R-karta razpona v vzorcu</a:t>
            </a:r>
          </a:p>
        </c:rich>
      </c:tx>
      <c:overlay val="0"/>
      <c:spPr>
        <a:noFill/>
        <a:ln>
          <a:noFill/>
        </a:ln>
        <a:effectLst/>
      </c:spPr>
      <c:txPr>
        <a:bodyPr rot="0" spcFirstLastPara="1" vertOverflow="ellipsis" vert="horz" wrap="square" anchor="ctr" anchorCtr="1"/>
        <a:lstStyle/>
        <a:p>
          <a:pPr>
            <a:defRPr sz="1700"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lineChart>
        <c:grouping val="standard"/>
        <c:varyColors val="0"/>
        <c:ser>
          <c:idx val="0"/>
          <c:order val="0"/>
          <c:tx>
            <c:strRef>
              <c:f>List1!$R$2</c:f>
              <c:strCache>
                <c:ptCount val="1"/>
                <c:pt idx="0">
                  <c:v>R</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val>
            <c:numRef>
              <c:f>List1!$R$3:$R$22</c:f>
              <c:numCache>
                <c:formatCode>General</c:formatCode>
                <c:ptCount val="20"/>
                <c:pt idx="0">
                  <c:v>9</c:v>
                </c:pt>
                <c:pt idx="1">
                  <c:v>9</c:v>
                </c:pt>
                <c:pt idx="2">
                  <c:v>10</c:v>
                </c:pt>
                <c:pt idx="3">
                  <c:v>8</c:v>
                </c:pt>
                <c:pt idx="4">
                  <c:v>4</c:v>
                </c:pt>
                <c:pt idx="5">
                  <c:v>9</c:v>
                </c:pt>
                <c:pt idx="6">
                  <c:v>6</c:v>
                </c:pt>
                <c:pt idx="7">
                  <c:v>11</c:v>
                </c:pt>
                <c:pt idx="8">
                  <c:v>4</c:v>
                </c:pt>
                <c:pt idx="9">
                  <c:v>4</c:v>
                </c:pt>
                <c:pt idx="10">
                  <c:v>11</c:v>
                </c:pt>
                <c:pt idx="11">
                  <c:v>6</c:v>
                </c:pt>
                <c:pt idx="12">
                  <c:v>7</c:v>
                </c:pt>
                <c:pt idx="13">
                  <c:v>7</c:v>
                </c:pt>
                <c:pt idx="14">
                  <c:v>10</c:v>
                </c:pt>
                <c:pt idx="15">
                  <c:v>9</c:v>
                </c:pt>
                <c:pt idx="16">
                  <c:v>6</c:v>
                </c:pt>
                <c:pt idx="17">
                  <c:v>8</c:v>
                </c:pt>
                <c:pt idx="18">
                  <c:v>7</c:v>
                </c:pt>
                <c:pt idx="19">
                  <c:v>8</c:v>
                </c:pt>
              </c:numCache>
            </c:numRef>
          </c:val>
          <c:smooth val="0"/>
          <c:extLst>
            <c:ext xmlns:c16="http://schemas.microsoft.com/office/drawing/2014/chart" uri="{C3380CC4-5D6E-409C-BE32-E72D297353CC}">
              <c16:uniqueId val="{00000000-ECA0-4782-B9E1-C8BD0660B5CD}"/>
            </c:ext>
          </c:extLst>
        </c:ser>
        <c:ser>
          <c:idx val="1"/>
          <c:order val="1"/>
          <c:tx>
            <c:strRef>
              <c:f>List1!$S$2</c:f>
              <c:strCache>
                <c:ptCount val="1"/>
                <c:pt idx="0">
                  <c:v>R̅</c:v>
                </c:pt>
              </c:strCache>
            </c:strRef>
          </c:tx>
          <c:spPr>
            <a:ln w="22225" cap="rnd">
              <a:solidFill>
                <a:sysClr val="windowText" lastClr="000000"/>
              </a:solidFill>
              <a:prstDash val="dashDot"/>
              <a:round/>
            </a:ln>
            <a:effectLst/>
          </c:spPr>
          <c:marker>
            <c:symbol val="none"/>
          </c:marker>
          <c:val>
            <c:numRef>
              <c:f>List1!$S$3:$S$22</c:f>
              <c:numCache>
                <c:formatCode>General</c:formatCode>
                <c:ptCount val="20"/>
                <c:pt idx="0">
                  <c:v>7.65</c:v>
                </c:pt>
                <c:pt idx="1">
                  <c:v>7.65</c:v>
                </c:pt>
                <c:pt idx="2">
                  <c:v>7.65</c:v>
                </c:pt>
                <c:pt idx="3">
                  <c:v>7.65</c:v>
                </c:pt>
                <c:pt idx="4">
                  <c:v>7.65</c:v>
                </c:pt>
                <c:pt idx="5">
                  <c:v>7.65</c:v>
                </c:pt>
                <c:pt idx="6">
                  <c:v>7.65</c:v>
                </c:pt>
                <c:pt idx="7">
                  <c:v>7.65</c:v>
                </c:pt>
                <c:pt idx="8">
                  <c:v>7.65</c:v>
                </c:pt>
                <c:pt idx="9">
                  <c:v>7.65</c:v>
                </c:pt>
                <c:pt idx="10">
                  <c:v>7.65</c:v>
                </c:pt>
                <c:pt idx="11">
                  <c:v>7.65</c:v>
                </c:pt>
                <c:pt idx="12">
                  <c:v>7.65</c:v>
                </c:pt>
                <c:pt idx="13">
                  <c:v>7.65</c:v>
                </c:pt>
                <c:pt idx="14">
                  <c:v>7.65</c:v>
                </c:pt>
                <c:pt idx="15">
                  <c:v>7.65</c:v>
                </c:pt>
                <c:pt idx="16">
                  <c:v>7.65</c:v>
                </c:pt>
                <c:pt idx="17">
                  <c:v>7.65</c:v>
                </c:pt>
                <c:pt idx="18">
                  <c:v>7.65</c:v>
                </c:pt>
                <c:pt idx="19">
                  <c:v>7.65</c:v>
                </c:pt>
              </c:numCache>
            </c:numRef>
          </c:val>
          <c:smooth val="0"/>
          <c:extLst>
            <c:ext xmlns:c16="http://schemas.microsoft.com/office/drawing/2014/chart" uri="{C3380CC4-5D6E-409C-BE32-E72D297353CC}">
              <c16:uniqueId val="{00000001-ECA0-4782-B9E1-C8BD0660B5CD}"/>
            </c:ext>
          </c:extLst>
        </c:ser>
        <c:ser>
          <c:idx val="2"/>
          <c:order val="2"/>
          <c:tx>
            <c:strRef>
              <c:f>List1!$T$2</c:f>
              <c:strCache>
                <c:ptCount val="1"/>
                <c:pt idx="0">
                  <c:v>ZKM (UCL)</c:v>
                </c:pt>
              </c:strCache>
            </c:strRef>
          </c:tx>
          <c:spPr>
            <a:ln w="22225" cap="rnd">
              <a:solidFill>
                <a:srgbClr val="FF0000"/>
              </a:solidFill>
              <a:round/>
            </a:ln>
            <a:effectLst/>
          </c:spPr>
          <c:marker>
            <c:symbol val="none"/>
          </c:marker>
          <c:val>
            <c:numRef>
              <c:f>List1!$T$3:$T$22</c:f>
              <c:numCache>
                <c:formatCode>0.00</c:formatCode>
                <c:ptCount val="20"/>
                <c:pt idx="0">
                  <c:v>16.1721</c:v>
                </c:pt>
                <c:pt idx="1">
                  <c:v>16.1721</c:v>
                </c:pt>
                <c:pt idx="2">
                  <c:v>16.1721</c:v>
                </c:pt>
                <c:pt idx="3">
                  <c:v>16.1721</c:v>
                </c:pt>
                <c:pt idx="4">
                  <c:v>16.1721</c:v>
                </c:pt>
                <c:pt idx="5">
                  <c:v>16.1721</c:v>
                </c:pt>
                <c:pt idx="6">
                  <c:v>16.1721</c:v>
                </c:pt>
                <c:pt idx="7">
                  <c:v>16.1721</c:v>
                </c:pt>
                <c:pt idx="8">
                  <c:v>16.1721</c:v>
                </c:pt>
                <c:pt idx="9">
                  <c:v>16.1721</c:v>
                </c:pt>
                <c:pt idx="10">
                  <c:v>16.1721</c:v>
                </c:pt>
                <c:pt idx="11">
                  <c:v>16.1721</c:v>
                </c:pt>
                <c:pt idx="12">
                  <c:v>16.1721</c:v>
                </c:pt>
                <c:pt idx="13">
                  <c:v>16.1721</c:v>
                </c:pt>
                <c:pt idx="14">
                  <c:v>16.1721</c:v>
                </c:pt>
                <c:pt idx="15">
                  <c:v>16.1721</c:v>
                </c:pt>
                <c:pt idx="16">
                  <c:v>16.1721</c:v>
                </c:pt>
                <c:pt idx="17">
                  <c:v>16.1721</c:v>
                </c:pt>
                <c:pt idx="18">
                  <c:v>16.1721</c:v>
                </c:pt>
                <c:pt idx="19">
                  <c:v>16.1721</c:v>
                </c:pt>
              </c:numCache>
            </c:numRef>
          </c:val>
          <c:smooth val="0"/>
          <c:extLst>
            <c:ext xmlns:c16="http://schemas.microsoft.com/office/drawing/2014/chart" uri="{C3380CC4-5D6E-409C-BE32-E72D297353CC}">
              <c16:uniqueId val="{00000002-ECA0-4782-B9E1-C8BD0660B5CD}"/>
            </c:ext>
          </c:extLst>
        </c:ser>
        <c:ser>
          <c:idx val="3"/>
          <c:order val="3"/>
          <c:tx>
            <c:strRef>
              <c:f>List1!$U$2</c:f>
              <c:strCache>
                <c:ptCount val="1"/>
                <c:pt idx="0">
                  <c:v>SKM  (LCL)</c:v>
                </c:pt>
              </c:strCache>
            </c:strRef>
          </c:tx>
          <c:spPr>
            <a:ln w="25400" cap="rnd">
              <a:solidFill>
                <a:srgbClr val="00B050"/>
              </a:solidFill>
              <a:round/>
            </a:ln>
            <a:effectLst/>
          </c:spPr>
          <c:marker>
            <c:symbol val="none"/>
          </c:marker>
          <c:val>
            <c:numRef>
              <c:f>List1!$U$3:$U$22</c:f>
              <c:numCache>
                <c:formatCode>General</c:formatCode>
                <c:ptCount val="2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val>
          <c:smooth val="0"/>
          <c:extLst>
            <c:ext xmlns:c16="http://schemas.microsoft.com/office/drawing/2014/chart" uri="{C3380CC4-5D6E-409C-BE32-E72D297353CC}">
              <c16:uniqueId val="{00000003-ECA0-4782-B9E1-C8BD0660B5CD}"/>
            </c:ext>
          </c:extLst>
        </c:ser>
        <c:dLbls>
          <c:showLegendKey val="0"/>
          <c:showVal val="0"/>
          <c:showCatName val="0"/>
          <c:showSerName val="0"/>
          <c:showPercent val="0"/>
          <c:showBubbleSize val="0"/>
        </c:dLbls>
        <c:marker val="1"/>
        <c:smooth val="0"/>
        <c:axId val="560415544"/>
        <c:axId val="560413904"/>
      </c:lineChart>
      <c:catAx>
        <c:axId val="560415544"/>
        <c:scaling>
          <c:orientation val="minMax"/>
        </c:scaling>
        <c:delete val="0"/>
        <c:axPos val="b"/>
        <c:title>
          <c:tx>
            <c:rich>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r>
                  <a:rPr lang="sl-SI" sz="1350" b="1" baseline="0" dirty="0"/>
                  <a:t>Zaporedna štev. vzorca</a:t>
                </a:r>
              </a:p>
            </c:rich>
          </c:tx>
          <c:overlay val="0"/>
          <c:spPr>
            <a:noFill/>
            <a:ln>
              <a:noFill/>
            </a:ln>
            <a:effectLst/>
          </c:spPr>
          <c:txPr>
            <a:bodyPr rot="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sl-SI"/>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endParaRPr lang="sl-SI"/>
          </a:p>
        </c:txPr>
        <c:crossAx val="560413904"/>
        <c:crosses val="autoZero"/>
        <c:auto val="1"/>
        <c:lblAlgn val="ctr"/>
        <c:lblOffset val="100"/>
        <c:noMultiLvlLbl val="0"/>
      </c:catAx>
      <c:valAx>
        <c:axId val="560413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r>
                  <a:rPr lang="sl-SI" sz="1300" b="1" baseline="0" dirty="0"/>
                  <a:t>Razpon „R“ znotraj vzorca </a:t>
                </a: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sl-SI"/>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560415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sl-SI" sz="1600" b="1" baseline="0" dirty="0"/>
              <a:t>c-karta smrtnosti po mesecih</a:t>
            </a:r>
          </a:p>
        </c:rich>
      </c:tx>
      <c:overlay val="0"/>
      <c:spPr>
        <a:noFill/>
        <a:ln>
          <a:noFill/>
        </a:ln>
        <a:effectLst/>
      </c:spPr>
      <c:txPr>
        <a:bodyPr rot="0" spcFirstLastPara="1" vertOverflow="ellipsis" vert="horz" wrap="square" anchor="ctr" anchorCtr="1"/>
        <a:lstStyle/>
        <a:p>
          <a:pPr>
            <a:defRPr sz="16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sl-SI"/>
        </a:p>
      </c:txPr>
    </c:title>
    <c:autoTitleDeleted val="0"/>
    <c:plotArea>
      <c:layout/>
      <c:lineChart>
        <c:grouping val="standard"/>
        <c:varyColors val="0"/>
        <c:ser>
          <c:idx val="0"/>
          <c:order val="0"/>
          <c:tx>
            <c:strRef>
              <c:f>List1!$B$2</c:f>
              <c:strCache>
                <c:ptCount val="1"/>
                <c:pt idx="0">
                  <c:v>Štev. smrti</c:v>
                </c:pt>
              </c:strCache>
            </c:strRef>
          </c:tx>
          <c:spPr>
            <a:ln w="12700" cap="rnd">
              <a:solidFill>
                <a:schemeClr val="accent1"/>
              </a:solidFill>
              <a:round/>
            </a:ln>
            <a:effectLst/>
          </c:spPr>
          <c:marker>
            <c:symbol val="circle"/>
            <c:size val="5"/>
            <c:spPr>
              <a:solidFill>
                <a:schemeClr val="accent1"/>
              </a:solidFill>
              <a:ln w="12700">
                <a:solidFill>
                  <a:schemeClr val="accent1"/>
                </a:solidFill>
              </a:ln>
              <a:effectLst/>
            </c:spPr>
          </c:marker>
          <c:val>
            <c:numRef>
              <c:f>List1!$B$3:$B$41</c:f>
              <c:numCache>
                <c:formatCode>General</c:formatCode>
                <c:ptCount val="39"/>
                <c:pt idx="0">
                  <c:v>1</c:v>
                </c:pt>
                <c:pt idx="1">
                  <c:v>3</c:v>
                </c:pt>
                <c:pt idx="2">
                  <c:v>1</c:v>
                </c:pt>
                <c:pt idx="3">
                  <c:v>3</c:v>
                </c:pt>
                <c:pt idx="4">
                  <c:v>0</c:v>
                </c:pt>
                <c:pt idx="5">
                  <c:v>2</c:v>
                </c:pt>
                <c:pt idx="6">
                  <c:v>6</c:v>
                </c:pt>
                <c:pt idx="7">
                  <c:v>1</c:v>
                </c:pt>
                <c:pt idx="8">
                  <c:v>3</c:v>
                </c:pt>
                <c:pt idx="9">
                  <c:v>6</c:v>
                </c:pt>
                <c:pt idx="10">
                  <c:v>2</c:v>
                </c:pt>
                <c:pt idx="11">
                  <c:v>1</c:v>
                </c:pt>
                <c:pt idx="12">
                  <c:v>3</c:v>
                </c:pt>
                <c:pt idx="13">
                  <c:v>6</c:v>
                </c:pt>
                <c:pt idx="14">
                  <c:v>4</c:v>
                </c:pt>
                <c:pt idx="15">
                  <c:v>1</c:v>
                </c:pt>
                <c:pt idx="16">
                  <c:v>0</c:v>
                </c:pt>
                <c:pt idx="17">
                  <c:v>3</c:v>
                </c:pt>
                <c:pt idx="18">
                  <c:v>5</c:v>
                </c:pt>
                <c:pt idx="19">
                  <c:v>3</c:v>
                </c:pt>
                <c:pt idx="20">
                  <c:v>1</c:v>
                </c:pt>
                <c:pt idx="21">
                  <c:v>3</c:v>
                </c:pt>
                <c:pt idx="22">
                  <c:v>4</c:v>
                </c:pt>
                <c:pt idx="23">
                  <c:v>3</c:v>
                </c:pt>
                <c:pt idx="24">
                  <c:v>1</c:v>
                </c:pt>
                <c:pt idx="25">
                  <c:v>4</c:v>
                </c:pt>
                <c:pt idx="26">
                  <c:v>5</c:v>
                </c:pt>
                <c:pt idx="27">
                  <c:v>4</c:v>
                </c:pt>
                <c:pt idx="28">
                  <c:v>6</c:v>
                </c:pt>
                <c:pt idx="29">
                  <c:v>7</c:v>
                </c:pt>
                <c:pt idx="30">
                  <c:v>6</c:v>
                </c:pt>
                <c:pt idx="31">
                  <c:v>2</c:v>
                </c:pt>
                <c:pt idx="32">
                  <c:v>9</c:v>
                </c:pt>
                <c:pt idx="33">
                  <c:v>3</c:v>
                </c:pt>
                <c:pt idx="34">
                  <c:v>1</c:v>
                </c:pt>
                <c:pt idx="35">
                  <c:v>3</c:v>
                </c:pt>
                <c:pt idx="36">
                  <c:v>2</c:v>
                </c:pt>
                <c:pt idx="37">
                  <c:v>1</c:v>
                </c:pt>
                <c:pt idx="38">
                  <c:v>3</c:v>
                </c:pt>
              </c:numCache>
            </c:numRef>
          </c:val>
          <c:smooth val="0"/>
          <c:extLst>
            <c:ext xmlns:c16="http://schemas.microsoft.com/office/drawing/2014/chart" uri="{C3380CC4-5D6E-409C-BE32-E72D297353CC}">
              <c16:uniqueId val="{00000000-536D-415E-983F-FFEDD22EDCD2}"/>
            </c:ext>
          </c:extLst>
        </c:ser>
        <c:ser>
          <c:idx val="2"/>
          <c:order val="1"/>
          <c:tx>
            <c:strRef>
              <c:f>List1!$C$2</c:f>
              <c:strCache>
                <c:ptCount val="1"/>
                <c:pt idx="0">
                  <c:v>Mes. povpr. c̅</c:v>
                </c:pt>
              </c:strCache>
            </c:strRef>
          </c:tx>
          <c:spPr>
            <a:ln w="15875" cap="rnd">
              <a:solidFill>
                <a:schemeClr val="tx1"/>
              </a:solidFill>
              <a:prstDash val="dashDot"/>
              <a:round/>
            </a:ln>
            <a:effectLst/>
          </c:spPr>
          <c:marker>
            <c:symbol val="none"/>
          </c:marker>
          <c:val>
            <c:numRef>
              <c:f>List1!$C$3:$C$41</c:f>
              <c:numCache>
                <c:formatCode>General</c:formatCode>
                <c:ptCount val="39"/>
                <c:pt idx="0">
                  <c:v>3.13</c:v>
                </c:pt>
                <c:pt idx="1">
                  <c:v>3.13</c:v>
                </c:pt>
                <c:pt idx="2">
                  <c:v>3.13</c:v>
                </c:pt>
                <c:pt idx="3">
                  <c:v>3.13</c:v>
                </c:pt>
                <c:pt idx="4">
                  <c:v>3.13</c:v>
                </c:pt>
                <c:pt idx="5">
                  <c:v>3.13</c:v>
                </c:pt>
                <c:pt idx="6">
                  <c:v>3.13</c:v>
                </c:pt>
                <c:pt idx="7">
                  <c:v>3.13</c:v>
                </c:pt>
                <c:pt idx="8">
                  <c:v>3.13</c:v>
                </c:pt>
                <c:pt idx="9">
                  <c:v>3.13</c:v>
                </c:pt>
                <c:pt idx="10">
                  <c:v>3.13</c:v>
                </c:pt>
                <c:pt idx="11">
                  <c:v>3.13</c:v>
                </c:pt>
                <c:pt idx="12">
                  <c:v>3.13</c:v>
                </c:pt>
                <c:pt idx="13">
                  <c:v>3.13</c:v>
                </c:pt>
                <c:pt idx="14">
                  <c:v>3.13</c:v>
                </c:pt>
                <c:pt idx="15">
                  <c:v>3.13</c:v>
                </c:pt>
                <c:pt idx="16">
                  <c:v>3.13</c:v>
                </c:pt>
                <c:pt idx="17">
                  <c:v>3.13</c:v>
                </c:pt>
                <c:pt idx="18">
                  <c:v>3.13</c:v>
                </c:pt>
                <c:pt idx="19">
                  <c:v>3.13</c:v>
                </c:pt>
                <c:pt idx="20">
                  <c:v>3.13</c:v>
                </c:pt>
                <c:pt idx="21">
                  <c:v>3.13</c:v>
                </c:pt>
                <c:pt idx="22">
                  <c:v>3.13</c:v>
                </c:pt>
                <c:pt idx="23">
                  <c:v>3.13</c:v>
                </c:pt>
                <c:pt idx="24">
                  <c:v>3.13</c:v>
                </c:pt>
                <c:pt idx="25">
                  <c:v>3.13</c:v>
                </c:pt>
                <c:pt idx="26">
                  <c:v>3.13</c:v>
                </c:pt>
                <c:pt idx="27">
                  <c:v>3.13</c:v>
                </c:pt>
                <c:pt idx="28">
                  <c:v>3.13</c:v>
                </c:pt>
                <c:pt idx="29">
                  <c:v>3.13</c:v>
                </c:pt>
                <c:pt idx="30">
                  <c:v>3.13</c:v>
                </c:pt>
                <c:pt idx="31">
                  <c:v>3.13</c:v>
                </c:pt>
                <c:pt idx="32">
                  <c:v>3.13</c:v>
                </c:pt>
                <c:pt idx="33">
                  <c:v>3.13</c:v>
                </c:pt>
                <c:pt idx="34">
                  <c:v>3.13</c:v>
                </c:pt>
                <c:pt idx="35">
                  <c:v>3.13</c:v>
                </c:pt>
                <c:pt idx="36">
                  <c:v>3.13</c:v>
                </c:pt>
                <c:pt idx="37">
                  <c:v>3.13</c:v>
                </c:pt>
                <c:pt idx="38">
                  <c:v>3.13</c:v>
                </c:pt>
              </c:numCache>
            </c:numRef>
          </c:val>
          <c:smooth val="0"/>
          <c:extLst>
            <c:ext xmlns:c16="http://schemas.microsoft.com/office/drawing/2014/chart" uri="{C3380CC4-5D6E-409C-BE32-E72D297353CC}">
              <c16:uniqueId val="{00000001-536D-415E-983F-FFEDD22EDCD2}"/>
            </c:ext>
          </c:extLst>
        </c:ser>
        <c:ser>
          <c:idx val="3"/>
          <c:order val="2"/>
          <c:tx>
            <c:strRef>
              <c:f>List1!$D$2</c:f>
              <c:strCache>
                <c:ptCount val="1"/>
                <c:pt idx="0">
                  <c:v>ZKM (UCL)</c:v>
                </c:pt>
              </c:strCache>
            </c:strRef>
          </c:tx>
          <c:spPr>
            <a:ln w="19050" cap="rnd">
              <a:solidFill>
                <a:srgbClr val="FF0000"/>
              </a:solidFill>
              <a:round/>
            </a:ln>
            <a:effectLst/>
          </c:spPr>
          <c:marker>
            <c:symbol val="none"/>
          </c:marker>
          <c:val>
            <c:numRef>
              <c:f>List1!$D$3:$D$41</c:f>
              <c:numCache>
                <c:formatCode>0.00</c:formatCode>
                <c:ptCount val="39"/>
                <c:pt idx="0">
                  <c:v>8.4375418038862406</c:v>
                </c:pt>
                <c:pt idx="1">
                  <c:v>8.4375418038862406</c:v>
                </c:pt>
                <c:pt idx="2">
                  <c:v>8.4375418038862406</c:v>
                </c:pt>
                <c:pt idx="3">
                  <c:v>8.4375418038862406</c:v>
                </c:pt>
                <c:pt idx="4">
                  <c:v>8.4375418038862406</c:v>
                </c:pt>
                <c:pt idx="5">
                  <c:v>8.4375418038862406</c:v>
                </c:pt>
                <c:pt idx="6">
                  <c:v>8.4375418038862406</c:v>
                </c:pt>
                <c:pt idx="7">
                  <c:v>8.4375418038862406</c:v>
                </c:pt>
                <c:pt idx="8">
                  <c:v>8.4375418038862406</c:v>
                </c:pt>
                <c:pt idx="9">
                  <c:v>8.4375418038862406</c:v>
                </c:pt>
                <c:pt idx="10">
                  <c:v>8.4375418038862406</c:v>
                </c:pt>
                <c:pt idx="11">
                  <c:v>8.4375418038862406</c:v>
                </c:pt>
                <c:pt idx="12">
                  <c:v>8.4375418038862406</c:v>
                </c:pt>
                <c:pt idx="13">
                  <c:v>8.4375418038862406</c:v>
                </c:pt>
                <c:pt idx="14">
                  <c:v>8.4375418038862406</c:v>
                </c:pt>
                <c:pt idx="15">
                  <c:v>8.4375418038862406</c:v>
                </c:pt>
                <c:pt idx="16">
                  <c:v>8.4375418038862406</c:v>
                </c:pt>
                <c:pt idx="17">
                  <c:v>8.4375418038862406</c:v>
                </c:pt>
                <c:pt idx="18">
                  <c:v>8.4375418038862406</c:v>
                </c:pt>
                <c:pt idx="19">
                  <c:v>8.4375418038862406</c:v>
                </c:pt>
                <c:pt idx="20">
                  <c:v>8.4375418038862406</c:v>
                </c:pt>
                <c:pt idx="21">
                  <c:v>8.4375418038862406</c:v>
                </c:pt>
                <c:pt idx="22">
                  <c:v>8.4375418038862406</c:v>
                </c:pt>
                <c:pt idx="23">
                  <c:v>8.4375418038862406</c:v>
                </c:pt>
                <c:pt idx="24">
                  <c:v>8.4375418038862406</c:v>
                </c:pt>
                <c:pt idx="25">
                  <c:v>8.4375418038862406</c:v>
                </c:pt>
                <c:pt idx="26">
                  <c:v>8.4375418038862406</c:v>
                </c:pt>
                <c:pt idx="27">
                  <c:v>8.4375418038862406</c:v>
                </c:pt>
                <c:pt idx="28">
                  <c:v>8.4375418038862406</c:v>
                </c:pt>
                <c:pt idx="29">
                  <c:v>8.4375418038862406</c:v>
                </c:pt>
                <c:pt idx="30">
                  <c:v>8.4375418038862406</c:v>
                </c:pt>
                <c:pt idx="31">
                  <c:v>8.4375418038862406</c:v>
                </c:pt>
                <c:pt idx="32">
                  <c:v>8.4375418038862406</c:v>
                </c:pt>
                <c:pt idx="33">
                  <c:v>8.4375418038862406</c:v>
                </c:pt>
                <c:pt idx="34">
                  <c:v>8.4375418038862406</c:v>
                </c:pt>
                <c:pt idx="35">
                  <c:v>8.4375418038862406</c:v>
                </c:pt>
                <c:pt idx="36">
                  <c:v>8.4375418038862406</c:v>
                </c:pt>
                <c:pt idx="37">
                  <c:v>8.4375418038862406</c:v>
                </c:pt>
                <c:pt idx="38">
                  <c:v>8.4375418038862406</c:v>
                </c:pt>
              </c:numCache>
            </c:numRef>
          </c:val>
          <c:smooth val="0"/>
          <c:extLst>
            <c:ext xmlns:c16="http://schemas.microsoft.com/office/drawing/2014/chart" uri="{C3380CC4-5D6E-409C-BE32-E72D297353CC}">
              <c16:uniqueId val="{00000002-536D-415E-983F-FFEDD22EDCD2}"/>
            </c:ext>
          </c:extLst>
        </c:ser>
        <c:ser>
          <c:idx val="4"/>
          <c:order val="3"/>
          <c:tx>
            <c:strRef>
              <c:f>List1!$E$2</c:f>
              <c:strCache>
                <c:ptCount val="1"/>
                <c:pt idx="0">
                  <c:v>SKM  (LCL)</c:v>
                </c:pt>
              </c:strCache>
            </c:strRef>
          </c:tx>
          <c:spPr>
            <a:ln w="31750" cap="rnd">
              <a:solidFill>
                <a:srgbClr val="00B050"/>
              </a:solidFill>
              <a:round/>
            </a:ln>
            <a:effectLst/>
          </c:spPr>
          <c:marker>
            <c:symbol val="none"/>
          </c:marker>
          <c:val>
            <c:numRef>
              <c:f>List1!$E$3:$E$41</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smooth val="0"/>
          <c:extLst>
            <c:ext xmlns:c16="http://schemas.microsoft.com/office/drawing/2014/chart" uri="{C3380CC4-5D6E-409C-BE32-E72D297353CC}">
              <c16:uniqueId val="{00000003-536D-415E-983F-FFEDD22EDCD2}"/>
            </c:ext>
          </c:extLst>
        </c:ser>
        <c:dLbls>
          <c:showLegendKey val="0"/>
          <c:showVal val="0"/>
          <c:showCatName val="0"/>
          <c:showSerName val="0"/>
          <c:showPercent val="0"/>
          <c:showBubbleSize val="0"/>
        </c:dLbls>
        <c:marker val="1"/>
        <c:smooth val="0"/>
        <c:axId val="292751472"/>
        <c:axId val="292751800"/>
      </c:lineChart>
      <c:catAx>
        <c:axId val="292751472"/>
        <c:scaling>
          <c:orientation val="minMax"/>
        </c:scaling>
        <c:delete val="0"/>
        <c:axPos val="b"/>
        <c:title>
          <c:tx>
            <c:rich>
              <a:bodyPr rot="0" spcFirstLastPara="1" vertOverflow="ellipsis" vert="horz" wrap="square" anchor="ctr" anchorCtr="1"/>
              <a:lstStyle/>
              <a:p>
                <a:pPr>
                  <a:defRPr sz="135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sl-SI" sz="1350" b="1" baseline="0" dirty="0"/>
                  <a:t>Zaporedna štev. meseca</a:t>
                </a:r>
              </a:p>
            </c:rich>
          </c:tx>
          <c:overlay val="0"/>
          <c:spPr>
            <a:noFill/>
            <a:ln>
              <a:noFill/>
            </a:ln>
            <a:effectLst/>
          </c:spPr>
          <c:txPr>
            <a:bodyPr rot="0" spcFirstLastPara="1" vertOverflow="ellipsis" vert="horz" wrap="square" anchor="ctr" anchorCtr="1"/>
            <a:lstStyle/>
            <a:p>
              <a:pPr>
                <a:defRPr sz="135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sl-SI"/>
            </a:p>
          </c:txPr>
        </c:title>
        <c:majorTickMark val="none"/>
        <c:minorTickMark val="none"/>
        <c:tickLblPos val="nextTo"/>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2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sl-SI"/>
          </a:p>
        </c:txPr>
        <c:crossAx val="292751800"/>
        <c:crosses val="autoZero"/>
        <c:auto val="1"/>
        <c:lblAlgn val="ctr"/>
        <c:lblOffset val="100"/>
        <c:noMultiLvlLbl val="0"/>
      </c:catAx>
      <c:valAx>
        <c:axId val="292751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5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sl-SI" sz="1350" b="1" baseline="0" dirty="0"/>
                  <a:t>Število smrtnih primerov</a:t>
                </a:r>
              </a:p>
            </c:rich>
          </c:tx>
          <c:overlay val="0"/>
          <c:spPr>
            <a:noFill/>
            <a:ln>
              <a:noFill/>
            </a:ln>
            <a:effectLst/>
          </c:spPr>
          <c:txPr>
            <a:bodyPr rot="-5400000" spcFirstLastPara="1" vertOverflow="ellipsis" vert="horz" wrap="square" anchor="ctr" anchorCtr="1"/>
            <a:lstStyle/>
            <a:p>
              <a:pPr>
                <a:defRPr sz="135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sl-SI"/>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sl-SI"/>
          </a:p>
        </c:txPr>
        <c:crossAx val="292751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5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sl-SI"/>
        </a:p>
      </c:txPr>
    </c:legend>
    <c:plotVisOnly val="1"/>
    <c:dispBlanksAs val="gap"/>
    <c:showDLblsOverMax val="0"/>
  </c:chart>
  <c:spPr>
    <a:noFill/>
    <a:ln>
      <a:noFill/>
    </a:ln>
    <a:effectLst/>
  </c:spPr>
  <c:txPr>
    <a:bodyPr/>
    <a:lstStyle/>
    <a:p>
      <a:pPr>
        <a:defRPr b="0" cap="none" spc="0">
          <a:ln w="0"/>
          <a:solidFill>
            <a:schemeClr val="tx1"/>
          </a:solidFill>
          <a:effectLst>
            <a:outerShdw blurRad="38100" dist="19050" dir="2700000" algn="tl" rotWithShape="0">
              <a:schemeClr val="dk1">
                <a:alpha val="40000"/>
              </a:schemeClr>
            </a:outerShdw>
          </a:effectLst>
        </a:defRPr>
      </a:pPr>
      <a:endParaRPr lang="sl-SI"/>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sl-SI" sz="1600" b="1" baseline="0" dirty="0"/>
              <a:t>c-karta smrtnosti dvomesečno</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lineChart>
        <c:grouping val="standard"/>
        <c:varyColors val="0"/>
        <c:ser>
          <c:idx val="0"/>
          <c:order val="0"/>
          <c:tx>
            <c:strRef>
              <c:f>List1!$G$2</c:f>
              <c:strCache>
                <c:ptCount val="1"/>
                <c:pt idx="0">
                  <c:v>Št. smrti dvomes.</c:v>
                </c:pt>
              </c:strCache>
            </c:strRef>
          </c:tx>
          <c:spPr>
            <a:ln w="12700" cap="rnd">
              <a:solidFill>
                <a:schemeClr val="accent1"/>
              </a:solidFill>
              <a:round/>
            </a:ln>
            <a:effectLst/>
          </c:spPr>
          <c:marker>
            <c:symbol val="circle"/>
            <c:size val="5"/>
            <c:spPr>
              <a:solidFill>
                <a:schemeClr val="accent1"/>
              </a:solidFill>
              <a:ln w="3175">
                <a:solidFill>
                  <a:schemeClr val="accent1"/>
                </a:solidFill>
              </a:ln>
              <a:effectLst/>
            </c:spPr>
          </c:marker>
          <c:val>
            <c:numRef>
              <c:f>List1!$G$3:$G$21</c:f>
              <c:numCache>
                <c:formatCode>General</c:formatCode>
                <c:ptCount val="19"/>
                <c:pt idx="0">
                  <c:v>4</c:v>
                </c:pt>
                <c:pt idx="1">
                  <c:v>4</c:v>
                </c:pt>
                <c:pt idx="2">
                  <c:v>2</c:v>
                </c:pt>
                <c:pt idx="3">
                  <c:v>7</c:v>
                </c:pt>
                <c:pt idx="4">
                  <c:v>9</c:v>
                </c:pt>
                <c:pt idx="5">
                  <c:v>3</c:v>
                </c:pt>
                <c:pt idx="6">
                  <c:v>9</c:v>
                </c:pt>
                <c:pt idx="7">
                  <c:v>5</c:v>
                </c:pt>
                <c:pt idx="8">
                  <c:v>3</c:v>
                </c:pt>
                <c:pt idx="9">
                  <c:v>8</c:v>
                </c:pt>
                <c:pt idx="10">
                  <c:v>4</c:v>
                </c:pt>
                <c:pt idx="11">
                  <c:v>7</c:v>
                </c:pt>
                <c:pt idx="12">
                  <c:v>5</c:v>
                </c:pt>
                <c:pt idx="13">
                  <c:v>9</c:v>
                </c:pt>
                <c:pt idx="14">
                  <c:v>13</c:v>
                </c:pt>
                <c:pt idx="15">
                  <c:v>8</c:v>
                </c:pt>
                <c:pt idx="16">
                  <c:v>12</c:v>
                </c:pt>
                <c:pt idx="17">
                  <c:v>4</c:v>
                </c:pt>
                <c:pt idx="18">
                  <c:v>3</c:v>
                </c:pt>
              </c:numCache>
            </c:numRef>
          </c:val>
          <c:smooth val="0"/>
          <c:extLst>
            <c:ext xmlns:c16="http://schemas.microsoft.com/office/drawing/2014/chart" uri="{C3380CC4-5D6E-409C-BE32-E72D297353CC}">
              <c16:uniqueId val="{00000000-37A4-4A21-B083-25383B843D1D}"/>
            </c:ext>
          </c:extLst>
        </c:ser>
        <c:ser>
          <c:idx val="1"/>
          <c:order val="1"/>
          <c:tx>
            <c:strRef>
              <c:f>List1!$H$2</c:f>
              <c:strCache>
                <c:ptCount val="1"/>
                <c:pt idx="0">
                  <c:v>Dvomes. povpr. c̅ </c:v>
                </c:pt>
              </c:strCache>
            </c:strRef>
          </c:tx>
          <c:spPr>
            <a:ln w="22225" cap="rnd">
              <a:solidFill>
                <a:sysClr val="windowText" lastClr="000000"/>
              </a:solidFill>
              <a:prstDash val="dashDot"/>
              <a:round/>
            </a:ln>
            <a:effectLst/>
          </c:spPr>
          <c:marker>
            <c:symbol val="none"/>
          </c:marker>
          <c:val>
            <c:numRef>
              <c:f>List1!$H$3:$H$21</c:f>
              <c:numCache>
                <c:formatCode>General</c:formatCode>
                <c:ptCount val="19"/>
                <c:pt idx="0">
                  <c:v>6.26</c:v>
                </c:pt>
                <c:pt idx="1">
                  <c:v>6.26</c:v>
                </c:pt>
                <c:pt idx="2">
                  <c:v>6.26</c:v>
                </c:pt>
                <c:pt idx="3">
                  <c:v>6.26</c:v>
                </c:pt>
                <c:pt idx="4">
                  <c:v>6.26</c:v>
                </c:pt>
                <c:pt idx="5">
                  <c:v>6.26</c:v>
                </c:pt>
                <c:pt idx="6">
                  <c:v>6.26</c:v>
                </c:pt>
                <c:pt idx="7">
                  <c:v>6.26</c:v>
                </c:pt>
                <c:pt idx="8">
                  <c:v>6.26</c:v>
                </c:pt>
                <c:pt idx="9">
                  <c:v>6.26</c:v>
                </c:pt>
                <c:pt idx="10">
                  <c:v>6.26</c:v>
                </c:pt>
                <c:pt idx="11">
                  <c:v>6.26</c:v>
                </c:pt>
                <c:pt idx="12">
                  <c:v>6.26</c:v>
                </c:pt>
                <c:pt idx="13">
                  <c:v>6.26</c:v>
                </c:pt>
                <c:pt idx="14">
                  <c:v>6.26</c:v>
                </c:pt>
                <c:pt idx="15">
                  <c:v>6.26</c:v>
                </c:pt>
                <c:pt idx="16">
                  <c:v>6.26</c:v>
                </c:pt>
                <c:pt idx="17">
                  <c:v>6.26</c:v>
                </c:pt>
                <c:pt idx="18">
                  <c:v>6.26</c:v>
                </c:pt>
              </c:numCache>
            </c:numRef>
          </c:val>
          <c:smooth val="0"/>
          <c:extLst>
            <c:ext xmlns:c16="http://schemas.microsoft.com/office/drawing/2014/chart" uri="{C3380CC4-5D6E-409C-BE32-E72D297353CC}">
              <c16:uniqueId val="{00000001-37A4-4A21-B083-25383B843D1D}"/>
            </c:ext>
          </c:extLst>
        </c:ser>
        <c:ser>
          <c:idx val="2"/>
          <c:order val="2"/>
          <c:tx>
            <c:strRef>
              <c:f>List1!$I$2</c:f>
              <c:strCache>
                <c:ptCount val="1"/>
                <c:pt idx="0">
                  <c:v>ZKM (UCL)</c:v>
                </c:pt>
              </c:strCache>
            </c:strRef>
          </c:tx>
          <c:spPr>
            <a:ln w="22225" cap="rnd">
              <a:solidFill>
                <a:srgbClr val="FF0000"/>
              </a:solidFill>
              <a:round/>
            </a:ln>
            <a:effectLst/>
          </c:spPr>
          <c:marker>
            <c:symbol val="none"/>
          </c:marker>
          <c:val>
            <c:numRef>
              <c:f>List1!$I$3:$I$21</c:f>
              <c:numCache>
                <c:formatCode>0.00</c:formatCode>
                <c:ptCount val="19"/>
                <c:pt idx="0">
                  <c:v>13.765997601918082</c:v>
                </c:pt>
                <c:pt idx="1">
                  <c:v>13.765997601918082</c:v>
                </c:pt>
                <c:pt idx="2">
                  <c:v>13.765997601918082</c:v>
                </c:pt>
                <c:pt idx="3">
                  <c:v>13.765997601918082</c:v>
                </c:pt>
                <c:pt idx="4">
                  <c:v>13.765997601918082</c:v>
                </c:pt>
                <c:pt idx="5">
                  <c:v>13.765997601918082</c:v>
                </c:pt>
                <c:pt idx="6">
                  <c:v>13.765997601918082</c:v>
                </c:pt>
                <c:pt idx="7">
                  <c:v>13.765997601918082</c:v>
                </c:pt>
                <c:pt idx="8">
                  <c:v>13.765997601918082</c:v>
                </c:pt>
                <c:pt idx="9">
                  <c:v>13.765997601918082</c:v>
                </c:pt>
                <c:pt idx="10">
                  <c:v>13.765997601918082</c:v>
                </c:pt>
                <c:pt idx="11">
                  <c:v>13.765997601918082</c:v>
                </c:pt>
                <c:pt idx="12">
                  <c:v>13.765997601918082</c:v>
                </c:pt>
                <c:pt idx="13">
                  <c:v>13.765997601918082</c:v>
                </c:pt>
                <c:pt idx="14">
                  <c:v>13.765997601918082</c:v>
                </c:pt>
                <c:pt idx="15">
                  <c:v>13.765997601918082</c:v>
                </c:pt>
                <c:pt idx="16">
                  <c:v>13.765997601918082</c:v>
                </c:pt>
                <c:pt idx="17">
                  <c:v>13.765997601918082</c:v>
                </c:pt>
                <c:pt idx="18">
                  <c:v>13.765997601918082</c:v>
                </c:pt>
              </c:numCache>
            </c:numRef>
          </c:val>
          <c:smooth val="0"/>
          <c:extLst>
            <c:ext xmlns:c16="http://schemas.microsoft.com/office/drawing/2014/chart" uri="{C3380CC4-5D6E-409C-BE32-E72D297353CC}">
              <c16:uniqueId val="{00000002-37A4-4A21-B083-25383B843D1D}"/>
            </c:ext>
          </c:extLst>
        </c:ser>
        <c:ser>
          <c:idx val="3"/>
          <c:order val="3"/>
          <c:tx>
            <c:strRef>
              <c:f>List1!$J$2</c:f>
              <c:strCache>
                <c:ptCount val="1"/>
                <c:pt idx="0">
                  <c:v>SKM  (LCL)</c:v>
                </c:pt>
              </c:strCache>
            </c:strRef>
          </c:tx>
          <c:spPr>
            <a:ln w="28575" cap="rnd">
              <a:solidFill>
                <a:srgbClr val="00B050"/>
              </a:solidFill>
              <a:round/>
            </a:ln>
            <a:effectLst/>
          </c:spPr>
          <c:marker>
            <c:symbol val="none"/>
          </c:marker>
          <c:val>
            <c:numRef>
              <c:f>List1!$J$3:$J$21</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smooth val="0"/>
          <c:extLst>
            <c:ext xmlns:c16="http://schemas.microsoft.com/office/drawing/2014/chart" uri="{C3380CC4-5D6E-409C-BE32-E72D297353CC}">
              <c16:uniqueId val="{00000003-37A4-4A21-B083-25383B843D1D}"/>
            </c:ext>
          </c:extLst>
        </c:ser>
        <c:ser>
          <c:idx val="4"/>
          <c:order val="4"/>
          <c:tx>
            <c:strRef>
              <c:f>List1!$K$2</c:f>
              <c:strCache>
                <c:ptCount val="1"/>
                <c:pt idx="0">
                  <c:v>ZOM (UWL)</c:v>
                </c:pt>
              </c:strCache>
            </c:strRef>
          </c:tx>
          <c:spPr>
            <a:ln w="22225" cap="rnd" cmpd="sng">
              <a:solidFill>
                <a:srgbClr val="FFFF00"/>
              </a:solidFill>
              <a:round/>
            </a:ln>
            <a:effectLst/>
          </c:spPr>
          <c:marker>
            <c:symbol val="none"/>
          </c:marker>
          <c:val>
            <c:numRef>
              <c:f>List1!$K$3:$K$21</c:f>
              <c:numCache>
                <c:formatCode>General</c:formatCode>
                <c:ptCount val="19"/>
                <c:pt idx="12" formatCode="0.00">
                  <c:v>11.26</c:v>
                </c:pt>
                <c:pt idx="13" formatCode="0.00">
                  <c:v>11.26</c:v>
                </c:pt>
                <c:pt idx="14" formatCode="0.00">
                  <c:v>11.26</c:v>
                </c:pt>
                <c:pt idx="15" formatCode="0.00">
                  <c:v>11.263998401278721</c:v>
                </c:pt>
                <c:pt idx="16" formatCode="0.00">
                  <c:v>11.263998401278721</c:v>
                </c:pt>
                <c:pt idx="17" formatCode="0.00">
                  <c:v>11.263998401278721</c:v>
                </c:pt>
                <c:pt idx="18">
                  <c:v>11.26</c:v>
                </c:pt>
              </c:numCache>
            </c:numRef>
          </c:val>
          <c:smooth val="0"/>
          <c:extLst>
            <c:ext xmlns:c16="http://schemas.microsoft.com/office/drawing/2014/chart" uri="{C3380CC4-5D6E-409C-BE32-E72D297353CC}">
              <c16:uniqueId val="{00000004-37A4-4A21-B083-25383B843D1D}"/>
            </c:ext>
          </c:extLst>
        </c:ser>
        <c:dLbls>
          <c:showLegendKey val="0"/>
          <c:showVal val="0"/>
          <c:showCatName val="0"/>
          <c:showSerName val="0"/>
          <c:showPercent val="0"/>
          <c:showBubbleSize val="0"/>
        </c:dLbls>
        <c:marker val="1"/>
        <c:smooth val="0"/>
        <c:axId val="391394456"/>
        <c:axId val="391394784"/>
      </c:lineChart>
      <c:catAx>
        <c:axId val="391394456"/>
        <c:scaling>
          <c:orientation val="minMax"/>
        </c:scaling>
        <c:delete val="0"/>
        <c:axPos val="b"/>
        <c:title>
          <c:tx>
            <c:rich>
              <a:bodyPr rot="0" spcFirstLastPara="1" vertOverflow="ellipsis" vert="horz" wrap="square" anchor="ctr" anchorCtr="1"/>
              <a:lstStyle/>
              <a:p>
                <a:pPr>
                  <a:defRPr sz="1360" b="0" i="0" u="none" strike="noStrike" kern="1200" baseline="0">
                    <a:solidFill>
                      <a:schemeClr val="tx1">
                        <a:lumMod val="65000"/>
                        <a:lumOff val="35000"/>
                      </a:schemeClr>
                    </a:solidFill>
                    <a:latin typeface="+mn-lt"/>
                    <a:ea typeface="+mn-ea"/>
                    <a:cs typeface="+mn-cs"/>
                  </a:defRPr>
                </a:pPr>
                <a:r>
                  <a:rPr lang="sl-SI" sz="1360" b="1" baseline="0" dirty="0"/>
                  <a:t>Zaporedna štev. dvomesečnega obdobja</a:t>
                </a:r>
              </a:p>
            </c:rich>
          </c:tx>
          <c:overlay val="0"/>
          <c:spPr>
            <a:noFill/>
            <a:ln>
              <a:noFill/>
            </a:ln>
            <a:effectLst/>
          </c:spPr>
          <c:txPr>
            <a:bodyPr rot="0" spcFirstLastPara="1" vertOverflow="ellipsis" vert="horz" wrap="square" anchor="ctr" anchorCtr="1"/>
            <a:lstStyle/>
            <a:p>
              <a:pPr>
                <a:defRPr sz="1360" b="0" i="0" u="none" strike="noStrike" kern="1200" baseline="0">
                  <a:solidFill>
                    <a:schemeClr val="tx1">
                      <a:lumMod val="65000"/>
                      <a:lumOff val="35000"/>
                    </a:schemeClr>
                  </a:solidFill>
                  <a:latin typeface="+mn-lt"/>
                  <a:ea typeface="+mn-ea"/>
                  <a:cs typeface="+mn-cs"/>
                </a:defRPr>
              </a:pPr>
              <a:endParaRPr lang="sl-SI"/>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391394784"/>
        <c:crosses val="autoZero"/>
        <c:auto val="1"/>
        <c:lblAlgn val="ctr"/>
        <c:lblOffset val="100"/>
        <c:noMultiLvlLbl val="0"/>
      </c:catAx>
      <c:valAx>
        <c:axId val="391394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r>
                  <a:rPr lang="sl-SI" sz="1350" b="1" baseline="0" dirty="0"/>
                  <a:t>Število smrtnih primerov</a:t>
                </a:r>
              </a:p>
            </c:rich>
          </c:tx>
          <c:overlay val="0"/>
          <c:spPr>
            <a:noFill/>
            <a:ln>
              <a:noFill/>
            </a:ln>
            <a:effectLst/>
          </c:spPr>
          <c:txPr>
            <a:bodyPr rot="-5400000" spcFirstLastPara="1" vertOverflow="ellipsis" vert="horz" wrap="square" anchor="ctr" anchorCtr="1"/>
            <a:lstStyle/>
            <a:p>
              <a:pPr>
                <a:defRPr sz="1350" b="0" i="0" u="none" strike="noStrike" kern="1200" baseline="0">
                  <a:solidFill>
                    <a:schemeClr val="tx1">
                      <a:lumMod val="65000"/>
                      <a:lumOff val="35000"/>
                    </a:schemeClr>
                  </a:solidFill>
                  <a:latin typeface="+mn-lt"/>
                  <a:ea typeface="+mn-ea"/>
                  <a:cs typeface="+mn-cs"/>
                </a:defRPr>
              </a:pPr>
              <a:endParaRPr lang="sl-SI"/>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391394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40" b="0" i="0" u="none" strike="noStrike" kern="1200" spc="0" baseline="0">
                <a:solidFill>
                  <a:schemeClr val="tx1">
                    <a:lumMod val="65000"/>
                    <a:lumOff val="35000"/>
                  </a:schemeClr>
                </a:solidFill>
                <a:latin typeface="+mn-lt"/>
                <a:ea typeface="+mn-ea"/>
                <a:cs typeface="+mn-cs"/>
              </a:defRPr>
            </a:pPr>
            <a:r>
              <a:rPr lang="sl-SI" sz="1640" b="1" baseline="0" dirty="0"/>
              <a:t>u-karta smrtnosti po mesecih</a:t>
            </a:r>
          </a:p>
        </c:rich>
      </c:tx>
      <c:overlay val="0"/>
      <c:spPr>
        <a:noFill/>
        <a:ln>
          <a:noFill/>
        </a:ln>
        <a:effectLst/>
      </c:spPr>
      <c:txPr>
        <a:bodyPr rot="0" spcFirstLastPara="1" vertOverflow="ellipsis" vert="horz" wrap="square" anchor="ctr" anchorCtr="1"/>
        <a:lstStyle/>
        <a:p>
          <a:pPr>
            <a:defRPr sz="1640"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lineChart>
        <c:grouping val="standard"/>
        <c:varyColors val="0"/>
        <c:ser>
          <c:idx val="0"/>
          <c:order val="0"/>
          <c:tx>
            <c:strRef>
              <c:f>List1!$P$2</c:f>
              <c:strCache>
                <c:ptCount val="1"/>
                <c:pt idx="0">
                  <c:v>Relat. smrtn. "u" (promili !)</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val>
            <c:numRef>
              <c:f>List1!$P$3:$P$41</c:f>
              <c:numCache>
                <c:formatCode>0.0</c:formatCode>
                <c:ptCount val="39"/>
                <c:pt idx="0">
                  <c:v>3.4482758620689653</c:v>
                </c:pt>
                <c:pt idx="1">
                  <c:v>12.5</c:v>
                </c:pt>
                <c:pt idx="2">
                  <c:v>4</c:v>
                </c:pt>
                <c:pt idx="3">
                  <c:v>11.71875</c:v>
                </c:pt>
                <c:pt idx="4">
                  <c:v>0</c:v>
                </c:pt>
                <c:pt idx="5">
                  <c:v>6.8965517241379306</c:v>
                </c:pt>
                <c:pt idx="6">
                  <c:v>21.052631578947366</c:v>
                </c:pt>
                <c:pt idx="7">
                  <c:v>3.4482758620689653</c:v>
                </c:pt>
                <c:pt idx="8">
                  <c:v>12.5</c:v>
                </c:pt>
                <c:pt idx="9">
                  <c:v>20.689655172413794</c:v>
                </c:pt>
                <c:pt idx="10">
                  <c:v>8</c:v>
                </c:pt>
                <c:pt idx="11">
                  <c:v>3.8461538461538463</c:v>
                </c:pt>
                <c:pt idx="12">
                  <c:v>12.5</c:v>
                </c:pt>
                <c:pt idx="13">
                  <c:v>24</c:v>
                </c:pt>
                <c:pt idx="14">
                  <c:v>13.333333333333334</c:v>
                </c:pt>
                <c:pt idx="15">
                  <c:v>3.4602076124567476</c:v>
                </c:pt>
                <c:pt idx="16">
                  <c:v>0</c:v>
                </c:pt>
                <c:pt idx="17">
                  <c:v>12.5</c:v>
                </c:pt>
                <c:pt idx="18">
                  <c:v>20.5761316872428</c:v>
                </c:pt>
                <c:pt idx="19">
                  <c:v>14.492753623188406</c:v>
                </c:pt>
                <c:pt idx="20">
                  <c:v>3.3333333333333335</c:v>
                </c:pt>
                <c:pt idx="21">
                  <c:v>12</c:v>
                </c:pt>
                <c:pt idx="22">
                  <c:v>13.333333333333334</c:v>
                </c:pt>
                <c:pt idx="23">
                  <c:v>10.380622837370241</c:v>
                </c:pt>
                <c:pt idx="24">
                  <c:v>3.7453183520599249</c:v>
                </c:pt>
                <c:pt idx="25">
                  <c:v>13.84083044982699</c:v>
                </c:pt>
                <c:pt idx="26">
                  <c:v>17.985611510791365</c:v>
                </c:pt>
                <c:pt idx="27">
                  <c:v>13.793103448275861</c:v>
                </c:pt>
                <c:pt idx="28">
                  <c:v>25</c:v>
                </c:pt>
                <c:pt idx="29">
                  <c:v>29.166666666666668</c:v>
                </c:pt>
                <c:pt idx="30">
                  <c:v>23.4375</c:v>
                </c:pt>
                <c:pt idx="31">
                  <c:v>6.9204152249134951</c:v>
                </c:pt>
                <c:pt idx="32">
                  <c:v>30.100334448160535</c:v>
                </c:pt>
                <c:pt idx="33">
                  <c:v>10.344827586206897</c:v>
                </c:pt>
                <c:pt idx="34">
                  <c:v>3.3333333333333335</c:v>
                </c:pt>
                <c:pt idx="35">
                  <c:v>10.869565217391305</c:v>
                </c:pt>
                <c:pt idx="36">
                  <c:v>7.8125</c:v>
                </c:pt>
                <c:pt idx="37">
                  <c:v>3.4602076124567476</c:v>
                </c:pt>
                <c:pt idx="38">
                  <c:v>10.033444816053512</c:v>
                </c:pt>
              </c:numCache>
            </c:numRef>
          </c:val>
          <c:smooth val="0"/>
          <c:extLst>
            <c:ext xmlns:c16="http://schemas.microsoft.com/office/drawing/2014/chart" uri="{C3380CC4-5D6E-409C-BE32-E72D297353CC}">
              <c16:uniqueId val="{00000000-B0F4-4393-A533-98063A5E69B4}"/>
            </c:ext>
          </c:extLst>
        </c:ser>
        <c:ser>
          <c:idx val="1"/>
          <c:order val="1"/>
          <c:tx>
            <c:strRef>
              <c:f>List1!$Q$2</c:f>
              <c:strCache>
                <c:ptCount val="1"/>
                <c:pt idx="0">
                  <c:v>Povpr. rel. smrtn. u̅</c:v>
                </c:pt>
              </c:strCache>
            </c:strRef>
          </c:tx>
          <c:spPr>
            <a:ln w="22225" cap="rnd">
              <a:solidFill>
                <a:schemeClr val="tx1"/>
              </a:solidFill>
              <a:prstDash val="dashDot"/>
              <a:round/>
            </a:ln>
            <a:effectLst/>
          </c:spPr>
          <c:marker>
            <c:symbol val="none"/>
          </c:marker>
          <c:val>
            <c:numRef>
              <c:f>List1!$Q$3:$Q$41</c:f>
              <c:numCache>
                <c:formatCode>General</c:formatCode>
                <c:ptCount val="39"/>
                <c:pt idx="0">
                  <c:v>11.6</c:v>
                </c:pt>
                <c:pt idx="1">
                  <c:v>11.6</c:v>
                </c:pt>
                <c:pt idx="2">
                  <c:v>11.6</c:v>
                </c:pt>
                <c:pt idx="3">
                  <c:v>11.6</c:v>
                </c:pt>
                <c:pt idx="4">
                  <c:v>11.6</c:v>
                </c:pt>
                <c:pt idx="5">
                  <c:v>11.6</c:v>
                </c:pt>
                <c:pt idx="6">
                  <c:v>11.6</c:v>
                </c:pt>
                <c:pt idx="7">
                  <c:v>11.6</c:v>
                </c:pt>
                <c:pt idx="8">
                  <c:v>11.6</c:v>
                </c:pt>
                <c:pt idx="9">
                  <c:v>11.6</c:v>
                </c:pt>
                <c:pt idx="10">
                  <c:v>11.6</c:v>
                </c:pt>
                <c:pt idx="11">
                  <c:v>11.6</c:v>
                </c:pt>
                <c:pt idx="12">
                  <c:v>11.6</c:v>
                </c:pt>
                <c:pt idx="13">
                  <c:v>11.6</c:v>
                </c:pt>
                <c:pt idx="14">
                  <c:v>11.6</c:v>
                </c:pt>
                <c:pt idx="15">
                  <c:v>11.6</c:v>
                </c:pt>
                <c:pt idx="16">
                  <c:v>11.6</c:v>
                </c:pt>
                <c:pt idx="17">
                  <c:v>11.6</c:v>
                </c:pt>
                <c:pt idx="18">
                  <c:v>11.6</c:v>
                </c:pt>
                <c:pt idx="19">
                  <c:v>11.6</c:v>
                </c:pt>
                <c:pt idx="20">
                  <c:v>11.6</c:v>
                </c:pt>
                <c:pt idx="21">
                  <c:v>11.6</c:v>
                </c:pt>
                <c:pt idx="22">
                  <c:v>11.6</c:v>
                </c:pt>
                <c:pt idx="23">
                  <c:v>11.6</c:v>
                </c:pt>
                <c:pt idx="24">
                  <c:v>11.6</c:v>
                </c:pt>
                <c:pt idx="25">
                  <c:v>11.6</c:v>
                </c:pt>
                <c:pt idx="26">
                  <c:v>11.6</c:v>
                </c:pt>
                <c:pt idx="27">
                  <c:v>11.6</c:v>
                </c:pt>
                <c:pt idx="28">
                  <c:v>11.6</c:v>
                </c:pt>
                <c:pt idx="29">
                  <c:v>11.6</c:v>
                </c:pt>
                <c:pt idx="30">
                  <c:v>11.6</c:v>
                </c:pt>
                <c:pt idx="31">
                  <c:v>11.6</c:v>
                </c:pt>
                <c:pt idx="32">
                  <c:v>11.6</c:v>
                </c:pt>
                <c:pt idx="33">
                  <c:v>11.6</c:v>
                </c:pt>
                <c:pt idx="34">
                  <c:v>11.6</c:v>
                </c:pt>
                <c:pt idx="35">
                  <c:v>11.6</c:v>
                </c:pt>
                <c:pt idx="36">
                  <c:v>11.6</c:v>
                </c:pt>
                <c:pt idx="37">
                  <c:v>11.6</c:v>
                </c:pt>
                <c:pt idx="38">
                  <c:v>11.6</c:v>
                </c:pt>
              </c:numCache>
            </c:numRef>
          </c:val>
          <c:smooth val="0"/>
          <c:extLst>
            <c:ext xmlns:c16="http://schemas.microsoft.com/office/drawing/2014/chart" uri="{C3380CC4-5D6E-409C-BE32-E72D297353CC}">
              <c16:uniqueId val="{00000001-B0F4-4393-A533-98063A5E69B4}"/>
            </c:ext>
          </c:extLst>
        </c:ser>
        <c:ser>
          <c:idx val="2"/>
          <c:order val="2"/>
          <c:tx>
            <c:strRef>
              <c:f>List1!$R$2</c:f>
              <c:strCache>
                <c:ptCount val="1"/>
                <c:pt idx="0">
                  <c:v>ZKM (UCL)</c:v>
                </c:pt>
              </c:strCache>
            </c:strRef>
          </c:tx>
          <c:spPr>
            <a:ln w="19050" cap="rnd">
              <a:solidFill>
                <a:srgbClr val="FF0000"/>
              </a:solidFill>
              <a:round/>
            </a:ln>
            <a:effectLst/>
          </c:spPr>
          <c:marker>
            <c:symbol val="x"/>
            <c:size val="4"/>
            <c:spPr>
              <a:solidFill>
                <a:srgbClr val="FF0000"/>
              </a:solidFill>
              <a:ln w="3175">
                <a:solidFill>
                  <a:srgbClr val="FF0000"/>
                </a:solidFill>
              </a:ln>
              <a:effectLst/>
            </c:spPr>
          </c:marker>
          <c:val>
            <c:numRef>
              <c:f>List1!$R$3:$R$41</c:f>
              <c:numCache>
                <c:formatCode>0.00</c:formatCode>
                <c:ptCount val="39"/>
                <c:pt idx="0">
                  <c:v>30.573665961010274</c:v>
                </c:pt>
                <c:pt idx="1">
                  <c:v>32.456653614614211</c:v>
                </c:pt>
                <c:pt idx="2">
                  <c:v>32.035263639111683</c:v>
                </c:pt>
                <c:pt idx="3">
                  <c:v>31.794368026754388</c:v>
                </c:pt>
                <c:pt idx="4">
                  <c:v>31.263841605003499</c:v>
                </c:pt>
                <c:pt idx="5">
                  <c:v>30.573665961010274</c:v>
                </c:pt>
                <c:pt idx="6">
                  <c:v>30.739377980323294</c:v>
                </c:pt>
                <c:pt idx="7">
                  <c:v>30.573665961010274</c:v>
                </c:pt>
                <c:pt idx="8">
                  <c:v>32.456653614614211</c:v>
                </c:pt>
                <c:pt idx="9">
                  <c:v>30.573665961010274</c:v>
                </c:pt>
                <c:pt idx="10">
                  <c:v>32.035263639111683</c:v>
                </c:pt>
                <c:pt idx="11">
                  <c:v>31.638424627162223</c:v>
                </c:pt>
                <c:pt idx="12">
                  <c:v>32.456653614614211</c:v>
                </c:pt>
                <c:pt idx="13">
                  <c:v>32.035263639111683</c:v>
                </c:pt>
                <c:pt idx="14">
                  <c:v>30.254758106177629</c:v>
                </c:pt>
                <c:pt idx="15">
                  <c:v>30.6064640251806</c:v>
                </c:pt>
                <c:pt idx="16">
                  <c:v>32.242733563643931</c:v>
                </c:pt>
                <c:pt idx="17">
                  <c:v>32.456653614614211</c:v>
                </c:pt>
                <c:pt idx="18">
                  <c:v>32.327509006864027</c:v>
                </c:pt>
                <c:pt idx="19">
                  <c:v>34.057689687208622</c:v>
                </c:pt>
                <c:pt idx="20">
                  <c:v>30.254758106177629</c:v>
                </c:pt>
                <c:pt idx="21">
                  <c:v>32.035263639111683</c:v>
                </c:pt>
                <c:pt idx="22">
                  <c:v>30.254758106177629</c:v>
                </c:pt>
                <c:pt idx="23">
                  <c:v>30.6064640251806</c:v>
                </c:pt>
                <c:pt idx="24">
                  <c:v>31.374004044579745</c:v>
                </c:pt>
                <c:pt idx="25">
                  <c:v>30.6064640251806</c:v>
                </c:pt>
                <c:pt idx="26">
                  <c:v>30.97884331804465</c:v>
                </c:pt>
                <c:pt idx="27">
                  <c:v>30.573665961010274</c:v>
                </c:pt>
                <c:pt idx="28">
                  <c:v>32.456653614614211</c:v>
                </c:pt>
                <c:pt idx="29">
                  <c:v>32.456653614614211</c:v>
                </c:pt>
                <c:pt idx="30">
                  <c:v>31.794368026754388</c:v>
                </c:pt>
                <c:pt idx="31">
                  <c:v>30.6064640251806</c:v>
                </c:pt>
                <c:pt idx="32">
                  <c:v>30.285927314389891</c:v>
                </c:pt>
                <c:pt idx="33">
                  <c:v>30.573665961010274</c:v>
                </c:pt>
                <c:pt idx="34">
                  <c:v>30.254758106177629</c:v>
                </c:pt>
                <c:pt idx="35">
                  <c:v>31.048929779430466</c:v>
                </c:pt>
                <c:pt idx="36">
                  <c:v>31.794368026754388</c:v>
                </c:pt>
                <c:pt idx="37">
                  <c:v>30.6064640251806</c:v>
                </c:pt>
                <c:pt idx="38">
                  <c:v>30.285927314389891</c:v>
                </c:pt>
              </c:numCache>
            </c:numRef>
          </c:val>
          <c:smooth val="0"/>
          <c:extLst>
            <c:ext xmlns:c16="http://schemas.microsoft.com/office/drawing/2014/chart" uri="{C3380CC4-5D6E-409C-BE32-E72D297353CC}">
              <c16:uniqueId val="{00000002-B0F4-4393-A533-98063A5E69B4}"/>
            </c:ext>
          </c:extLst>
        </c:ser>
        <c:ser>
          <c:idx val="3"/>
          <c:order val="3"/>
          <c:tx>
            <c:strRef>
              <c:f>List1!$S$2</c:f>
              <c:strCache>
                <c:ptCount val="1"/>
                <c:pt idx="0">
                  <c:v>SKM  (LCL)</c:v>
                </c:pt>
              </c:strCache>
            </c:strRef>
          </c:tx>
          <c:spPr>
            <a:ln w="28575" cap="rnd">
              <a:solidFill>
                <a:srgbClr val="00B050"/>
              </a:solidFill>
              <a:round/>
            </a:ln>
            <a:effectLst/>
          </c:spPr>
          <c:marker>
            <c:symbol val="none"/>
          </c:marker>
          <c:val>
            <c:numRef>
              <c:f>List1!$S$3:$S$41</c:f>
              <c:numCache>
                <c:formatCode>General</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smooth val="0"/>
          <c:extLst>
            <c:ext xmlns:c16="http://schemas.microsoft.com/office/drawing/2014/chart" uri="{C3380CC4-5D6E-409C-BE32-E72D297353CC}">
              <c16:uniqueId val="{00000003-B0F4-4393-A533-98063A5E69B4}"/>
            </c:ext>
          </c:extLst>
        </c:ser>
        <c:dLbls>
          <c:showLegendKey val="0"/>
          <c:showVal val="0"/>
          <c:showCatName val="0"/>
          <c:showSerName val="0"/>
          <c:showPercent val="0"/>
          <c:showBubbleSize val="0"/>
        </c:dLbls>
        <c:marker val="1"/>
        <c:smooth val="0"/>
        <c:axId val="379746784"/>
        <c:axId val="379747440"/>
      </c:lineChart>
      <c:catAx>
        <c:axId val="379746784"/>
        <c:scaling>
          <c:orientation val="minMax"/>
        </c:scaling>
        <c:delete val="0"/>
        <c:axPos val="b"/>
        <c:title>
          <c:tx>
            <c:rich>
              <a:bodyPr rot="0" spcFirstLastPara="1" vertOverflow="ellipsis" vert="horz" wrap="square" anchor="ctr" anchorCtr="1"/>
              <a:lstStyle/>
              <a:p>
                <a:pPr>
                  <a:defRPr sz="1440" b="0" i="0" u="none" strike="noStrike" kern="1200" baseline="0">
                    <a:solidFill>
                      <a:schemeClr val="tx1">
                        <a:lumMod val="65000"/>
                        <a:lumOff val="35000"/>
                      </a:schemeClr>
                    </a:solidFill>
                    <a:latin typeface="+mn-lt"/>
                    <a:ea typeface="+mn-ea"/>
                    <a:cs typeface="+mn-cs"/>
                  </a:defRPr>
                </a:pPr>
                <a:r>
                  <a:rPr lang="sl-SI" sz="1440" b="1" baseline="0" dirty="0"/>
                  <a:t>Zaporedna </a:t>
                </a:r>
                <a:r>
                  <a:rPr lang="sl-SI" sz="1440" b="1" baseline="0" dirty="0" err="1"/>
                  <a:t>štev.meseca</a:t>
                </a:r>
                <a:endParaRPr lang="sl-SI" sz="1440" b="1" baseline="0" dirty="0"/>
              </a:p>
            </c:rich>
          </c:tx>
          <c:overlay val="0"/>
          <c:spPr>
            <a:noFill/>
            <a:ln>
              <a:noFill/>
            </a:ln>
            <a:effectLst/>
          </c:spPr>
          <c:txPr>
            <a:bodyPr rot="0" spcFirstLastPara="1" vertOverflow="ellipsis" vert="horz" wrap="square" anchor="ctr" anchorCtr="1"/>
            <a:lstStyle/>
            <a:p>
              <a:pPr>
                <a:defRPr sz="1440" b="0" i="0" u="none" strike="noStrike" kern="1200" baseline="0">
                  <a:solidFill>
                    <a:schemeClr val="tx1">
                      <a:lumMod val="65000"/>
                      <a:lumOff val="35000"/>
                    </a:schemeClr>
                  </a:solidFill>
                  <a:latin typeface="+mn-lt"/>
                  <a:ea typeface="+mn-ea"/>
                  <a:cs typeface="+mn-cs"/>
                </a:defRPr>
              </a:pPr>
              <a:endParaRPr lang="sl-SI"/>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sl-SI"/>
          </a:p>
        </c:txPr>
        <c:crossAx val="379747440"/>
        <c:crosses val="autoZero"/>
        <c:auto val="1"/>
        <c:lblAlgn val="ctr"/>
        <c:lblOffset val="100"/>
        <c:noMultiLvlLbl val="0"/>
      </c:catAx>
      <c:valAx>
        <c:axId val="379747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60" b="0" i="0" u="none" strike="noStrike" kern="1200" baseline="0">
                    <a:solidFill>
                      <a:schemeClr val="tx1">
                        <a:lumMod val="65000"/>
                        <a:lumOff val="35000"/>
                      </a:schemeClr>
                    </a:solidFill>
                    <a:latin typeface="+mn-lt"/>
                    <a:ea typeface="+mn-ea"/>
                    <a:cs typeface="+mn-cs"/>
                  </a:defRPr>
                </a:pPr>
                <a:r>
                  <a:rPr lang="sl-SI" sz="1260" b="1" baseline="0" dirty="0" err="1"/>
                  <a:t>Relat</a:t>
                </a:r>
                <a:r>
                  <a:rPr lang="sl-SI" sz="1260" b="1" baseline="0" dirty="0"/>
                  <a:t>. smrtnost v promilih</a:t>
                </a:r>
              </a:p>
            </c:rich>
          </c:tx>
          <c:overlay val="0"/>
          <c:spPr>
            <a:noFill/>
            <a:ln>
              <a:noFill/>
            </a:ln>
            <a:effectLst/>
          </c:spPr>
          <c:txPr>
            <a:bodyPr rot="-5400000" spcFirstLastPara="1" vertOverflow="ellipsis" vert="horz" wrap="square" anchor="ctr" anchorCtr="1"/>
            <a:lstStyle/>
            <a:p>
              <a:pPr>
                <a:defRPr sz="1260" b="0" i="0" u="none" strike="noStrike" kern="1200" baseline="0">
                  <a:solidFill>
                    <a:schemeClr val="tx1">
                      <a:lumMod val="65000"/>
                      <a:lumOff val="35000"/>
                    </a:schemeClr>
                  </a:solidFill>
                  <a:latin typeface="+mn-lt"/>
                  <a:ea typeface="+mn-ea"/>
                  <a:cs typeface="+mn-cs"/>
                </a:defRPr>
              </a:pPr>
              <a:endParaRPr lang="sl-SI"/>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379746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7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82913" cy="487363"/>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97313" y="0"/>
            <a:ext cx="2982912" cy="487363"/>
          </a:xfrm>
          <a:prstGeom prst="rect">
            <a:avLst/>
          </a:prstGeom>
        </p:spPr>
        <p:txBody>
          <a:bodyPr vert="horz" lIns="91440" tIns="45720" rIns="91440" bIns="45720" rtlCol="0"/>
          <a:lstStyle>
            <a:lvl1pPr algn="r">
              <a:defRPr sz="1200"/>
            </a:lvl1pPr>
          </a:lstStyle>
          <a:p>
            <a:fld id="{0A4C796A-6133-441B-9757-08BE41626728}" type="datetimeFigureOut">
              <a:rPr lang="sl-SI" smtClean="0"/>
              <a:t>14. 02. 2017</a:t>
            </a:fld>
            <a:endParaRPr lang="sl-SI"/>
          </a:p>
        </p:txBody>
      </p:sp>
      <p:sp>
        <p:nvSpPr>
          <p:cNvPr id="4" name="Označba mesta stranske slike 3"/>
          <p:cNvSpPr>
            <a:spLocks noGrp="1" noRot="1" noChangeAspect="1"/>
          </p:cNvSpPr>
          <p:nvPr>
            <p:ph type="sldImg" idx="2"/>
          </p:nvPr>
        </p:nvSpPr>
        <p:spPr>
          <a:xfrm>
            <a:off x="1257300" y="1214438"/>
            <a:ext cx="4368800" cy="32766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8975" y="4673600"/>
            <a:ext cx="5505450" cy="38227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223375"/>
            <a:ext cx="2982913" cy="487363"/>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97313" y="9223375"/>
            <a:ext cx="2982912" cy="487363"/>
          </a:xfrm>
          <a:prstGeom prst="rect">
            <a:avLst/>
          </a:prstGeom>
        </p:spPr>
        <p:txBody>
          <a:bodyPr vert="horz" lIns="91440" tIns="45720" rIns="91440" bIns="45720" rtlCol="0" anchor="b"/>
          <a:lstStyle>
            <a:lvl1pPr algn="r">
              <a:defRPr sz="1200"/>
            </a:lvl1pPr>
          </a:lstStyle>
          <a:p>
            <a:fld id="{3CA9876A-F15C-482B-8D8B-9F13FCB90608}" type="slidenum">
              <a:rPr lang="sl-SI" smtClean="0"/>
              <a:t>‹#›</a:t>
            </a:fld>
            <a:endParaRPr lang="sl-SI"/>
          </a:p>
        </p:txBody>
      </p:sp>
    </p:spTree>
    <p:extLst>
      <p:ext uri="{BB962C8B-B14F-4D97-AF65-F5344CB8AC3E}">
        <p14:creationId xmlns:p14="http://schemas.microsoft.com/office/powerpoint/2010/main" val="3329039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CA9876A-F15C-482B-8D8B-9F13FCB90608}" type="slidenum">
              <a:rPr lang="sl-SI" smtClean="0"/>
              <a:t>15</a:t>
            </a:fld>
            <a:endParaRPr lang="sl-SI"/>
          </a:p>
        </p:txBody>
      </p:sp>
    </p:spTree>
    <p:extLst>
      <p:ext uri="{BB962C8B-B14F-4D97-AF65-F5344CB8AC3E}">
        <p14:creationId xmlns:p14="http://schemas.microsoft.com/office/powerpoint/2010/main" val="1629678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2"/>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C52B7FB4-5430-4ACD-8034-EADF9CBE02FD}" type="datetimeFigureOut">
              <a:rPr lang="sl-SI" smtClean="0"/>
              <a:pPr/>
              <a:t>14. 02. 2017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60F255AA-67E8-4B89-B7CA-438EDFB760A7}"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B7FB4-5430-4ACD-8034-EADF9CBE02FD}" type="datetimeFigureOut">
              <a:rPr lang="sl-SI" smtClean="0"/>
              <a:pPr/>
              <a:t>14. 02. 2017</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255AA-67E8-4B89-B7CA-438EDFB760A7}"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qualitydigest.com/inside/quality-insider-column/statistics-and-spc.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74642"/>
          </a:xfrm>
        </p:spPr>
        <p:txBody>
          <a:bodyPr>
            <a:normAutofit/>
          </a:bodyPr>
          <a:lstStyle/>
          <a:p>
            <a:r>
              <a:rPr lang="sl-SI" sz="2800" dirty="0"/>
              <a:t>Dr. Borut Pretnar, univ. dipl. inž.</a:t>
            </a:r>
            <a:br>
              <a:rPr lang="sl-SI" sz="2800" dirty="0"/>
            </a:br>
            <a:r>
              <a:rPr lang="sl-SI" sz="2800" dirty="0"/>
              <a:t>Kontrolne karte : statistično orodje z dolgo tradicijo in vedno novo uporabo</a:t>
            </a:r>
            <a:br>
              <a:rPr lang="sl-SI" sz="2800" dirty="0"/>
            </a:br>
            <a:br>
              <a:rPr lang="sl-SI" sz="2800" dirty="0"/>
            </a:br>
            <a:r>
              <a:rPr lang="sl-SI" sz="2800" dirty="0"/>
              <a:t>Kratek opis delovanja kontrolnih kart in primer uporabe v zdravstvu </a:t>
            </a:r>
          </a:p>
        </p:txBody>
      </p:sp>
    </p:spTree>
    <p:extLst>
      <p:ext uri="{BB962C8B-B14F-4D97-AF65-F5344CB8AC3E}">
        <p14:creationId xmlns:p14="http://schemas.microsoft.com/office/powerpoint/2010/main" val="2353095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Autofit/>
          </a:bodyPr>
          <a:lstStyle/>
          <a:p>
            <a:r>
              <a:rPr lang="sl-SI" sz="2400" b="1" dirty="0">
                <a:solidFill>
                  <a:prstClr val="black"/>
                </a:solidFill>
              </a:rPr>
              <a:t>TEMELJNE  STATISTIČNE  KOLIČINE (PARAMETRI) ZA  RAZPRŠENOST PROCESA</a:t>
            </a:r>
            <a:endParaRPr lang="sl-SI" sz="2400" dirty="0"/>
          </a:p>
        </p:txBody>
      </p:sp>
      <p:sp>
        <p:nvSpPr>
          <p:cNvPr id="3" name="Označba mesta vsebine 2"/>
          <p:cNvSpPr>
            <a:spLocks noGrp="1"/>
          </p:cNvSpPr>
          <p:nvPr>
            <p:ph idx="1"/>
          </p:nvPr>
        </p:nvSpPr>
        <p:spPr>
          <a:xfrm>
            <a:off x="457200" y="1052736"/>
            <a:ext cx="8229600" cy="5472608"/>
          </a:xfrm>
        </p:spPr>
        <p:txBody>
          <a:bodyPr>
            <a:normAutofit/>
          </a:bodyPr>
          <a:lstStyle/>
          <a:p>
            <a:pPr marL="0" lvl="0" indent="0">
              <a:buNone/>
            </a:pPr>
            <a:r>
              <a:rPr lang="sl-SI" sz="2800" b="1" dirty="0">
                <a:solidFill>
                  <a:prstClr val="black"/>
                </a:solidFill>
              </a:rPr>
              <a:t>Razpon ali razmik »R« </a:t>
            </a:r>
            <a:r>
              <a:rPr lang="sl-SI" sz="2800" dirty="0">
                <a:solidFill>
                  <a:prstClr val="black"/>
                </a:solidFill>
              </a:rPr>
              <a:t>je razlika med največjo in najmanjšo vrednostjo vzorca in obenem najbolj nazorna in preprosta mera za razpršenost :  </a:t>
            </a:r>
          </a:p>
          <a:p>
            <a:pPr marL="0" lvl="0" indent="0">
              <a:buNone/>
            </a:pPr>
            <a:r>
              <a:rPr lang="sl-SI" sz="2800" dirty="0">
                <a:solidFill>
                  <a:prstClr val="black"/>
                </a:solidFill>
              </a:rPr>
              <a:t>R =  x(</a:t>
            </a:r>
            <a:r>
              <a:rPr lang="sl-SI" sz="2800" dirty="0" err="1">
                <a:solidFill>
                  <a:prstClr val="black"/>
                </a:solidFill>
              </a:rPr>
              <a:t>max</a:t>
            </a:r>
            <a:r>
              <a:rPr lang="sl-SI" sz="2800" dirty="0">
                <a:solidFill>
                  <a:prstClr val="black"/>
                </a:solidFill>
              </a:rPr>
              <a:t>) – x(min).</a:t>
            </a:r>
          </a:p>
          <a:p>
            <a:pPr marL="0" lvl="0" indent="0">
              <a:buNone/>
            </a:pPr>
            <a:r>
              <a:rPr lang="sl-SI" sz="2800" b="1" dirty="0">
                <a:solidFill>
                  <a:prstClr val="black"/>
                </a:solidFill>
              </a:rPr>
              <a:t>Standardni odklon ali standardna deviacija </a:t>
            </a:r>
            <a:r>
              <a:rPr lang="sl-SI" sz="2800" dirty="0">
                <a:solidFill>
                  <a:prstClr val="black"/>
                </a:solidFill>
              </a:rPr>
              <a:t>je najobičajnejša mera za razpršenost. Za razliko od razpona upošteva vse vrednosti vzorca (in ne samo obeh skrajnih). Standardni odklon se označuje z »</a:t>
            </a:r>
            <a:r>
              <a:rPr lang="sl-SI" sz="2800" b="1" dirty="0">
                <a:solidFill>
                  <a:prstClr val="black"/>
                </a:solidFill>
              </a:rPr>
              <a:t>s</a:t>
            </a:r>
            <a:r>
              <a:rPr lang="sl-SI" sz="2800" dirty="0">
                <a:solidFill>
                  <a:prstClr val="black"/>
                </a:solidFill>
              </a:rPr>
              <a:t>«, kadar gre za vzorec, kar je običajen primer. Izračun je vgrajen v vsakem boljšem žepnem računalniku. Če pa gre za celo populacijo (ali za zelo veliko število vrednosti) pa se označuje s »</a:t>
            </a:r>
            <a:r>
              <a:rPr lang="sl-SI" sz="2800" b="1" dirty="0">
                <a:solidFill>
                  <a:prstClr val="black"/>
                </a:solidFill>
              </a:rPr>
              <a:t>σ</a:t>
            </a:r>
            <a:r>
              <a:rPr lang="sl-SI" sz="2800" dirty="0">
                <a:solidFill>
                  <a:prstClr val="black"/>
                </a:solidFill>
              </a:rPr>
              <a:t>« (</a:t>
            </a:r>
            <a:r>
              <a:rPr lang="sl-SI" sz="2800" dirty="0" err="1">
                <a:solidFill>
                  <a:prstClr val="black"/>
                </a:solidFill>
              </a:rPr>
              <a:t>izgov</a:t>
            </a:r>
            <a:r>
              <a:rPr lang="sl-SI" sz="2800" dirty="0">
                <a:solidFill>
                  <a:prstClr val="black"/>
                </a:solidFill>
              </a:rPr>
              <a:t>. »sigma«).</a:t>
            </a:r>
            <a:endParaRPr lang="sl-SI" sz="2800" b="1" dirty="0">
              <a:solidFill>
                <a:prstClr val="black"/>
              </a:solidFill>
            </a:endParaRPr>
          </a:p>
          <a:p>
            <a:pPr marL="0" lvl="0" indent="0">
              <a:buNone/>
            </a:pPr>
            <a:endParaRPr lang="sl-SI" sz="2000" dirty="0">
              <a:solidFill>
                <a:prstClr val="black"/>
              </a:solidFill>
            </a:endParaRPr>
          </a:p>
        </p:txBody>
      </p:sp>
    </p:spTree>
    <p:extLst>
      <p:ext uri="{BB962C8B-B14F-4D97-AF65-F5344CB8AC3E}">
        <p14:creationId xmlns:p14="http://schemas.microsoft.com/office/powerpoint/2010/main" val="3712962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pl-PL" sz="2800" dirty="0"/>
              <a:t>Tabela 1 : podatki za dvotirno x̅-s-karto in x̅-R-karto</a:t>
            </a:r>
            <a:endParaRPr lang="sl-SI" sz="2800" dirty="0"/>
          </a:p>
        </p:txBody>
      </p:sp>
      <p:graphicFrame>
        <p:nvGraphicFramePr>
          <p:cNvPr id="5" name="Označba mesta vsebine 4"/>
          <p:cNvGraphicFramePr>
            <a:graphicFrameLocks noGrp="1"/>
          </p:cNvGraphicFramePr>
          <p:nvPr>
            <p:ph idx="1"/>
            <p:extLst>
              <p:ext uri="{D42A27DB-BD31-4B8C-83A1-F6EECF244321}">
                <p14:modId xmlns:p14="http://schemas.microsoft.com/office/powerpoint/2010/main" val="61612073"/>
              </p:ext>
            </p:extLst>
          </p:nvPr>
        </p:nvGraphicFramePr>
        <p:xfrm>
          <a:off x="1043607" y="1268768"/>
          <a:ext cx="6840760" cy="5256573"/>
        </p:xfrm>
        <a:graphic>
          <a:graphicData uri="http://schemas.openxmlformats.org/drawingml/2006/table">
            <a:tbl>
              <a:tblPr firstRow="1" firstCol="1" bandRow="1"/>
              <a:tblGrid>
                <a:gridCol w="763087">
                  <a:extLst>
                    <a:ext uri="{9D8B030D-6E8A-4147-A177-3AD203B41FA5}">
                      <a16:colId xmlns:a16="http://schemas.microsoft.com/office/drawing/2014/main" val="488765083"/>
                    </a:ext>
                  </a:extLst>
                </a:gridCol>
                <a:gridCol w="697907">
                  <a:extLst>
                    <a:ext uri="{9D8B030D-6E8A-4147-A177-3AD203B41FA5}">
                      <a16:colId xmlns:a16="http://schemas.microsoft.com/office/drawing/2014/main" val="2001098142"/>
                    </a:ext>
                  </a:extLst>
                </a:gridCol>
                <a:gridCol w="676445">
                  <a:extLst>
                    <a:ext uri="{9D8B030D-6E8A-4147-A177-3AD203B41FA5}">
                      <a16:colId xmlns:a16="http://schemas.microsoft.com/office/drawing/2014/main" val="951777215"/>
                    </a:ext>
                  </a:extLst>
                </a:gridCol>
                <a:gridCol w="675650">
                  <a:extLst>
                    <a:ext uri="{9D8B030D-6E8A-4147-A177-3AD203B41FA5}">
                      <a16:colId xmlns:a16="http://schemas.microsoft.com/office/drawing/2014/main" val="2618096111"/>
                    </a:ext>
                  </a:extLst>
                </a:gridCol>
                <a:gridCol w="663727">
                  <a:extLst>
                    <a:ext uri="{9D8B030D-6E8A-4147-A177-3AD203B41FA5}">
                      <a16:colId xmlns:a16="http://schemas.microsoft.com/office/drawing/2014/main" val="2427334044"/>
                    </a:ext>
                  </a:extLst>
                </a:gridCol>
                <a:gridCol w="688368">
                  <a:extLst>
                    <a:ext uri="{9D8B030D-6E8A-4147-A177-3AD203B41FA5}">
                      <a16:colId xmlns:a16="http://schemas.microsoft.com/office/drawing/2014/main" val="1039175339"/>
                    </a:ext>
                  </a:extLst>
                </a:gridCol>
                <a:gridCol w="815550">
                  <a:extLst>
                    <a:ext uri="{9D8B030D-6E8A-4147-A177-3AD203B41FA5}">
                      <a16:colId xmlns:a16="http://schemas.microsoft.com/office/drawing/2014/main" val="2934613062"/>
                    </a:ext>
                  </a:extLst>
                </a:gridCol>
                <a:gridCol w="930013">
                  <a:extLst>
                    <a:ext uri="{9D8B030D-6E8A-4147-A177-3AD203B41FA5}">
                      <a16:colId xmlns:a16="http://schemas.microsoft.com/office/drawing/2014/main" val="19902368"/>
                    </a:ext>
                  </a:extLst>
                </a:gridCol>
                <a:gridCol w="930013">
                  <a:extLst>
                    <a:ext uri="{9D8B030D-6E8A-4147-A177-3AD203B41FA5}">
                      <a16:colId xmlns:a16="http://schemas.microsoft.com/office/drawing/2014/main" val="3681498654"/>
                    </a:ext>
                  </a:extLst>
                </a:gridCol>
              </a:tblGrid>
              <a:tr h="632133">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Zapor. štev. vzorca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Prva meritev</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Druga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meritev</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Tretja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meritev</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Četrta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meritev</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Peta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meritev</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Povprečje meritev</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Standardna deviacija s</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Razpon vzorca 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a:t>
                      </a:r>
                      <a:r>
                        <a:rPr lang="sl-SI" sz="1100" baseline="-25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max </a:t>
                      </a: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x</a:t>
                      </a:r>
                      <a:r>
                        <a:rPr lang="sl-SI" sz="1100" baseline="-25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98118"/>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822841"/>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4677863"/>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5029647"/>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522097"/>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487175"/>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9371913"/>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68576"/>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184506"/>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8996431"/>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1479224"/>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448455"/>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44562"/>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6847389"/>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718155"/>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277302"/>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779670"/>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494652"/>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386572"/>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66346"/>
                  </a:ext>
                </a:extLst>
              </a:tr>
              <a:tr h="231222">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sl-SI"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425355"/>
                  </a:ext>
                </a:extLst>
              </a:tr>
            </a:tbl>
          </a:graphicData>
        </a:graphic>
      </p:graphicFrame>
    </p:spTree>
    <p:extLst>
      <p:ext uri="{BB962C8B-B14F-4D97-AF65-F5344CB8AC3E}">
        <p14:creationId xmlns:p14="http://schemas.microsoft.com/office/powerpoint/2010/main" val="207527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p:spPr>
        <p:txBody>
          <a:bodyPr>
            <a:noAutofit/>
          </a:bodyPr>
          <a:lstStyle/>
          <a:p>
            <a:r>
              <a:rPr lang="sl-SI" sz="2400" dirty="0"/>
              <a:t>Temeljni parametri izračunani iz izmerjenih podatkov v tabeli 1</a:t>
            </a:r>
          </a:p>
        </p:txBody>
      </p:sp>
      <p:sp>
        <p:nvSpPr>
          <p:cNvPr id="3" name="Podnaslov 2"/>
          <p:cNvSpPr>
            <a:spLocks noGrp="1"/>
          </p:cNvSpPr>
          <p:nvPr>
            <p:ph idx="1"/>
          </p:nvPr>
        </p:nvSpPr>
        <p:spPr>
          <a:xfrm>
            <a:off x="457200" y="836712"/>
            <a:ext cx="8229600" cy="5832648"/>
          </a:xfrm>
        </p:spPr>
        <p:txBody>
          <a:bodyPr>
            <a:normAutofit fontScale="70000" lnSpcReduction="20000"/>
          </a:bodyPr>
          <a:lstStyle/>
          <a:p>
            <a:r>
              <a:rPr lang="sl-SI" sz="3400" dirty="0"/>
              <a:t>Povprečje povprečij vseh vzorcev </a:t>
            </a:r>
            <a:r>
              <a:rPr lang="sl-SI" sz="3400" b="1" dirty="0"/>
              <a:t>x̿ </a:t>
            </a:r>
            <a:r>
              <a:rPr lang="sl-SI" sz="3400" dirty="0"/>
              <a:t>: </a:t>
            </a:r>
            <a:r>
              <a:rPr lang="sl-SI" sz="3400" b="1" dirty="0"/>
              <a:t>10,67</a:t>
            </a:r>
            <a:r>
              <a:rPr lang="sl-SI" sz="3400" dirty="0"/>
              <a:t> (središčnica)</a:t>
            </a:r>
          </a:p>
          <a:p>
            <a:r>
              <a:rPr lang="sl-SI" sz="3400" dirty="0"/>
              <a:t>Zgornja kontrolna meja povprečij vzorcev  ZKM (</a:t>
            </a:r>
            <a:r>
              <a:rPr lang="sl-SI" sz="3400" b="1" dirty="0"/>
              <a:t>UCL</a:t>
            </a:r>
            <a:r>
              <a:rPr lang="sl-SI" sz="3400" dirty="0"/>
              <a:t>) : </a:t>
            </a:r>
            <a:r>
              <a:rPr lang="sl-SI" sz="3400" b="1" dirty="0"/>
              <a:t>14,59</a:t>
            </a:r>
          </a:p>
          <a:p>
            <a:r>
              <a:rPr lang="sl-SI" sz="3400" dirty="0"/>
              <a:t>Spodnja kontrolna meja povprečij vzorcev  SKM (</a:t>
            </a:r>
            <a:r>
              <a:rPr lang="sl-SI" sz="3400" b="1" dirty="0"/>
              <a:t>LCL</a:t>
            </a:r>
            <a:r>
              <a:rPr lang="sl-SI" sz="3400" dirty="0"/>
              <a:t>) : </a:t>
            </a:r>
            <a:r>
              <a:rPr lang="sl-SI" sz="3400" b="1" dirty="0"/>
              <a:t>6,75</a:t>
            </a:r>
            <a:br>
              <a:rPr lang="sl-SI" sz="3400" dirty="0"/>
            </a:br>
            <a:endParaRPr lang="sl-SI" sz="3400" dirty="0"/>
          </a:p>
          <a:p>
            <a:r>
              <a:rPr lang="sl-SI" sz="3400" dirty="0"/>
              <a:t>Povprečje standardnega odklona </a:t>
            </a:r>
            <a:r>
              <a:rPr lang="sl-SI" sz="3400" b="1" dirty="0"/>
              <a:t>s</a:t>
            </a:r>
            <a:r>
              <a:rPr lang="sl-SI" sz="3400" dirty="0"/>
              <a:t>̅ : </a:t>
            </a:r>
            <a:r>
              <a:rPr lang="sl-SI" sz="3400" b="1" dirty="0"/>
              <a:t>2,75</a:t>
            </a:r>
            <a:r>
              <a:rPr lang="sl-SI" sz="3400" dirty="0"/>
              <a:t>  (središčnica) </a:t>
            </a:r>
          </a:p>
          <a:p>
            <a:r>
              <a:rPr lang="sl-SI" sz="3400" dirty="0"/>
              <a:t>Zgornja kontrolna meja ZKM (</a:t>
            </a:r>
            <a:r>
              <a:rPr lang="sl-SI" sz="3400" b="1" dirty="0"/>
              <a:t>UCL</a:t>
            </a:r>
            <a:r>
              <a:rPr lang="sl-SI" sz="3400" dirty="0"/>
              <a:t>) standardnega </a:t>
            </a:r>
            <a:r>
              <a:rPr lang="sl-SI" sz="3400" dirty="0" err="1"/>
              <a:t>odkl</a:t>
            </a:r>
            <a:r>
              <a:rPr lang="sl-SI" sz="3400" dirty="0"/>
              <a:t>. : </a:t>
            </a:r>
            <a:r>
              <a:rPr lang="sl-SI" sz="3400" b="1" dirty="0"/>
              <a:t>5,74 </a:t>
            </a:r>
            <a:r>
              <a:rPr lang="sl-SI" sz="3400" dirty="0"/>
              <a:t>  </a:t>
            </a:r>
          </a:p>
          <a:p>
            <a:r>
              <a:rPr lang="sl-SI" sz="3400" dirty="0"/>
              <a:t>Spodnja kontrolna meja SKM (</a:t>
            </a:r>
            <a:r>
              <a:rPr lang="sl-SI" sz="3400" b="1" dirty="0"/>
              <a:t>LCL</a:t>
            </a:r>
            <a:r>
              <a:rPr lang="sl-SI" sz="3400" dirty="0"/>
              <a:t>) standardnega odklona : </a:t>
            </a:r>
            <a:r>
              <a:rPr lang="sl-SI" sz="3400" b="1" dirty="0"/>
              <a:t>0</a:t>
            </a:r>
            <a:br>
              <a:rPr lang="sl-SI" sz="3400" dirty="0"/>
            </a:br>
            <a:endParaRPr lang="sl-SI" sz="3400" dirty="0"/>
          </a:p>
          <a:p>
            <a:r>
              <a:rPr lang="sl-SI" sz="3400" dirty="0"/>
              <a:t>Povprečje razpona </a:t>
            </a:r>
            <a:r>
              <a:rPr lang="sl-SI" sz="3400" b="1" dirty="0"/>
              <a:t>R̅</a:t>
            </a:r>
            <a:r>
              <a:rPr lang="sl-SI" sz="3400" dirty="0"/>
              <a:t> : </a:t>
            </a:r>
            <a:r>
              <a:rPr lang="sl-SI" sz="3400" b="1" dirty="0"/>
              <a:t>7,65</a:t>
            </a:r>
            <a:r>
              <a:rPr lang="sl-SI" sz="3400" dirty="0"/>
              <a:t>  (središčnica)</a:t>
            </a:r>
          </a:p>
          <a:p>
            <a:r>
              <a:rPr lang="sl-SI" sz="3400" dirty="0"/>
              <a:t>Zgornja kontrolna meja ZKM (</a:t>
            </a:r>
            <a:r>
              <a:rPr lang="sl-SI" sz="3400" b="1" dirty="0"/>
              <a:t>UCL</a:t>
            </a:r>
            <a:r>
              <a:rPr lang="sl-SI" sz="3400" dirty="0"/>
              <a:t>) razpona : </a:t>
            </a:r>
            <a:r>
              <a:rPr lang="sl-SI" sz="3400" b="1" dirty="0"/>
              <a:t>16,17</a:t>
            </a:r>
            <a:r>
              <a:rPr lang="sl-SI" sz="3400" dirty="0"/>
              <a:t>   </a:t>
            </a:r>
          </a:p>
          <a:p>
            <a:r>
              <a:rPr lang="sl-SI" sz="3400" dirty="0"/>
              <a:t>Spodnja kontrolna meja SKM (</a:t>
            </a:r>
            <a:r>
              <a:rPr lang="sl-SI" sz="3400" b="1" dirty="0"/>
              <a:t>LCL</a:t>
            </a:r>
            <a:r>
              <a:rPr lang="sl-SI" sz="3400" dirty="0"/>
              <a:t>) razpona : </a:t>
            </a:r>
            <a:r>
              <a:rPr lang="sl-SI" sz="3400" b="1" dirty="0"/>
              <a:t>0</a:t>
            </a:r>
          </a:p>
          <a:p>
            <a:pPr marL="0" indent="0">
              <a:buNone/>
            </a:pPr>
            <a:br>
              <a:rPr lang="sl-SI" sz="3400" dirty="0"/>
            </a:br>
            <a:r>
              <a:rPr lang="sl-SI" sz="3400" dirty="0"/>
              <a:t>V danem primeru so uporabljene </a:t>
            </a:r>
            <a:r>
              <a:rPr lang="sl-SI" sz="3400" b="1" dirty="0"/>
              <a:t>tradicionalne ameriške simetrične kontrolne meje oddaljene tri standardne deviacije od središčnice navzgor oz. navzdol</a:t>
            </a:r>
            <a:r>
              <a:rPr lang="sl-SI" sz="3400" dirty="0"/>
              <a:t>. (Če je rezultat navzdol negativen, se vzame za spodnjo mejo ničelna meja.)</a:t>
            </a:r>
          </a:p>
          <a:p>
            <a:endParaRPr lang="sl-S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on 3">
            <a:extLst>
              <a:ext uri="{FF2B5EF4-FFF2-40B4-BE49-F238E27FC236}">
                <a16:creationId xmlns:a16="http://schemas.microsoft.com/office/drawing/2014/main" id="{8E2DA26A-16BA-46EA-A1F6-117B13120D06}"/>
              </a:ext>
            </a:extLst>
          </p:cNvPr>
          <p:cNvGraphicFramePr>
            <a:graphicFrameLocks/>
          </p:cNvGraphicFramePr>
          <p:nvPr>
            <p:extLst>
              <p:ext uri="{D42A27DB-BD31-4B8C-83A1-F6EECF244321}">
                <p14:modId xmlns:p14="http://schemas.microsoft.com/office/powerpoint/2010/main" val="3435842822"/>
              </p:ext>
            </p:extLst>
          </p:nvPr>
        </p:nvGraphicFramePr>
        <p:xfrm>
          <a:off x="827584" y="908720"/>
          <a:ext cx="777686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4474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0DA68138-E6ED-4427-A335-A80DA7B44DD6}"/>
              </a:ext>
            </a:extLst>
          </p:cNvPr>
          <p:cNvGraphicFramePr>
            <a:graphicFrameLocks/>
          </p:cNvGraphicFramePr>
          <p:nvPr>
            <p:extLst>
              <p:ext uri="{D42A27DB-BD31-4B8C-83A1-F6EECF244321}">
                <p14:modId xmlns:p14="http://schemas.microsoft.com/office/powerpoint/2010/main" val="956615172"/>
              </p:ext>
            </p:extLst>
          </p:nvPr>
        </p:nvGraphicFramePr>
        <p:xfrm>
          <a:off x="1187624" y="548680"/>
          <a:ext cx="6624736"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fikon 2">
            <a:extLst>
              <a:ext uri="{FF2B5EF4-FFF2-40B4-BE49-F238E27FC236}">
                <a16:creationId xmlns:a16="http://schemas.microsoft.com/office/drawing/2014/main" id="{CF269819-FD6B-4FBB-84EB-343883011F40}"/>
              </a:ext>
            </a:extLst>
          </p:cNvPr>
          <p:cNvGraphicFramePr>
            <a:graphicFrameLocks/>
          </p:cNvGraphicFramePr>
          <p:nvPr>
            <p:extLst>
              <p:ext uri="{D42A27DB-BD31-4B8C-83A1-F6EECF244321}">
                <p14:modId xmlns:p14="http://schemas.microsoft.com/office/powerpoint/2010/main" val="3403763728"/>
              </p:ext>
            </p:extLst>
          </p:nvPr>
        </p:nvGraphicFramePr>
        <p:xfrm>
          <a:off x="1331640" y="3573016"/>
          <a:ext cx="6624736" cy="26642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494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90066"/>
          </a:xfrm>
        </p:spPr>
        <p:txBody>
          <a:bodyPr>
            <a:normAutofit fontScale="90000"/>
          </a:bodyPr>
          <a:lstStyle/>
          <a:p>
            <a:br>
              <a:rPr lang="sl-SI" sz="3100" dirty="0"/>
            </a:br>
            <a:r>
              <a:rPr lang="sl-SI" sz="3100" dirty="0"/>
              <a:t>OZNAKE GLAVNIH PARAMETROV </a:t>
            </a:r>
            <a:br>
              <a:rPr lang="sl-SI" dirty="0"/>
            </a:br>
            <a:endParaRPr lang="sl-SI" dirty="0"/>
          </a:p>
        </p:txBody>
      </p:sp>
      <p:sp>
        <p:nvSpPr>
          <p:cNvPr id="3" name="Označba mesta vsebine 2"/>
          <p:cNvSpPr>
            <a:spLocks noGrp="1"/>
          </p:cNvSpPr>
          <p:nvPr>
            <p:ph idx="1"/>
          </p:nvPr>
        </p:nvSpPr>
        <p:spPr>
          <a:xfrm>
            <a:off x="457200" y="764704"/>
            <a:ext cx="8229600" cy="5904656"/>
          </a:xfrm>
        </p:spPr>
        <p:txBody>
          <a:bodyPr>
            <a:noAutofit/>
          </a:bodyPr>
          <a:lstStyle/>
          <a:p>
            <a:pPr marL="0" indent="0">
              <a:buNone/>
            </a:pPr>
            <a:r>
              <a:rPr lang="sl-SI" sz="2400" dirty="0"/>
              <a:t>Kontrolne karte predstavljajo dokumentacijo, ki jo občasno zahtevajo tudi tuji kupci ali presojevalci sistema kakovosti. </a:t>
            </a:r>
          </a:p>
          <a:p>
            <a:pPr marL="0" indent="0">
              <a:buNone/>
            </a:pPr>
            <a:r>
              <a:rPr lang="sl-SI" sz="2400" dirty="0"/>
              <a:t>Parametri (količine) na kontrolnih kartah so zato pogosto označene z ameriškimi kraticami, od katerih najpomembnejše  pomenijo :</a:t>
            </a:r>
          </a:p>
          <a:p>
            <a:pPr marL="0" indent="0">
              <a:buNone/>
            </a:pPr>
            <a:r>
              <a:rPr lang="sl-SI" sz="2400" dirty="0"/>
              <a:t>  -  </a:t>
            </a:r>
            <a:r>
              <a:rPr lang="sl-SI" sz="2400" b="1" dirty="0"/>
              <a:t>CL </a:t>
            </a:r>
            <a:r>
              <a:rPr lang="sl-SI" sz="2400" dirty="0"/>
              <a:t>(»center line«) : središčna črta (črta v sredini)</a:t>
            </a:r>
          </a:p>
          <a:p>
            <a:pPr marL="0" indent="0">
              <a:buNone/>
            </a:pPr>
            <a:r>
              <a:rPr lang="sl-SI" sz="2400" dirty="0"/>
              <a:t>  - </a:t>
            </a:r>
            <a:r>
              <a:rPr lang="sl-SI" sz="2400" b="1" dirty="0"/>
              <a:t>UCL</a:t>
            </a:r>
            <a:r>
              <a:rPr lang="sl-SI" sz="2400" dirty="0"/>
              <a:t> (»</a:t>
            </a:r>
            <a:r>
              <a:rPr lang="sl-SI" sz="2400" dirty="0" err="1"/>
              <a:t>upper</a:t>
            </a:r>
            <a:r>
              <a:rPr lang="sl-SI" sz="2400" dirty="0"/>
              <a:t> </a:t>
            </a:r>
            <a:r>
              <a:rPr lang="sl-SI" sz="2400" dirty="0" err="1"/>
              <a:t>control</a:t>
            </a:r>
            <a:r>
              <a:rPr lang="sl-SI" sz="2400" dirty="0"/>
              <a:t> limit«) : zgornja kontrolna meja (ZKM)</a:t>
            </a:r>
          </a:p>
          <a:p>
            <a:pPr marL="0" indent="0">
              <a:buNone/>
            </a:pPr>
            <a:r>
              <a:rPr lang="sl-SI" sz="2400" dirty="0"/>
              <a:t>  - </a:t>
            </a:r>
            <a:r>
              <a:rPr lang="sl-SI" sz="2400" b="1" dirty="0"/>
              <a:t>LCL</a:t>
            </a:r>
            <a:r>
              <a:rPr lang="sl-SI" sz="2400" dirty="0"/>
              <a:t> (»</a:t>
            </a:r>
            <a:r>
              <a:rPr lang="sl-SI" sz="2400" dirty="0" err="1"/>
              <a:t>lower</a:t>
            </a:r>
            <a:r>
              <a:rPr lang="sl-SI" sz="2400" dirty="0"/>
              <a:t> </a:t>
            </a:r>
            <a:r>
              <a:rPr lang="sl-SI" sz="2400" dirty="0" err="1"/>
              <a:t>control</a:t>
            </a:r>
            <a:r>
              <a:rPr lang="sl-SI" sz="2400" dirty="0"/>
              <a:t> limit«) : spodnja kontrolna meja (SKM) Kontrolne meje so včrtane na kartah se izračunajo po </a:t>
            </a:r>
            <a:r>
              <a:rPr lang="sl-SI" sz="2400" b="1" dirty="0"/>
              <a:t>statističnih pravilih</a:t>
            </a:r>
            <a:r>
              <a:rPr lang="sl-SI" sz="2400" dirty="0"/>
              <a:t> ! Kontrolnih mej zato ne smemo zamenjevati s tehničnimi tolerančnimi mejami [po navadi označenimi z </a:t>
            </a:r>
            <a:r>
              <a:rPr lang="sl-SI" sz="2400" b="1" dirty="0"/>
              <a:t>USL</a:t>
            </a:r>
            <a:r>
              <a:rPr lang="sl-SI" sz="2400" dirty="0"/>
              <a:t> in </a:t>
            </a:r>
            <a:r>
              <a:rPr lang="sl-SI" sz="2400" b="1" dirty="0"/>
              <a:t>LSL</a:t>
            </a:r>
            <a:r>
              <a:rPr lang="sl-SI" sz="2400" dirty="0"/>
              <a:t> (»</a:t>
            </a:r>
            <a:r>
              <a:rPr lang="sl-SI" sz="2400" dirty="0" err="1"/>
              <a:t>upper</a:t>
            </a:r>
            <a:r>
              <a:rPr lang="sl-SI" sz="2400" dirty="0"/>
              <a:t> </a:t>
            </a:r>
            <a:r>
              <a:rPr lang="sl-SI" sz="2400" dirty="0" err="1"/>
              <a:t>specification</a:t>
            </a:r>
            <a:r>
              <a:rPr lang="sl-SI" sz="2400" dirty="0"/>
              <a:t> limit«, »</a:t>
            </a:r>
            <a:r>
              <a:rPr lang="sl-SI" sz="2400" dirty="0" err="1"/>
              <a:t>lower</a:t>
            </a:r>
            <a:r>
              <a:rPr lang="sl-SI" sz="2400" dirty="0"/>
              <a:t> </a:t>
            </a:r>
            <a:r>
              <a:rPr lang="sl-SI" sz="2400" dirty="0" err="1"/>
              <a:t>specification</a:t>
            </a:r>
            <a:r>
              <a:rPr lang="sl-SI" sz="2400" dirty="0"/>
              <a:t> limit«) za zgornjo in spodnjo tolerančno mejo]. Tolerančne meje se praviloma </a:t>
            </a:r>
            <a:r>
              <a:rPr lang="sl-SI" sz="2400" b="1" dirty="0"/>
              <a:t>ne</a:t>
            </a:r>
            <a:r>
              <a:rPr lang="sl-SI" sz="2400" dirty="0"/>
              <a:t> vrisujejo v karte !</a:t>
            </a:r>
          </a:p>
        </p:txBody>
      </p:sp>
    </p:spTree>
    <p:extLst>
      <p:ext uri="{BB962C8B-B14F-4D97-AF65-F5344CB8AC3E}">
        <p14:creationId xmlns:p14="http://schemas.microsoft.com/office/powerpoint/2010/main" val="3831799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2074"/>
          </a:xfrm>
        </p:spPr>
        <p:txBody>
          <a:bodyPr>
            <a:normAutofit/>
          </a:bodyPr>
          <a:lstStyle/>
          <a:p>
            <a:r>
              <a:rPr lang="sl-SI" sz="2800" dirty="0"/>
              <a:t>OZNAKE OSTALIH PARAMETROV</a:t>
            </a:r>
          </a:p>
        </p:txBody>
      </p:sp>
      <p:sp>
        <p:nvSpPr>
          <p:cNvPr id="3" name="Označba mesta vsebine 2"/>
          <p:cNvSpPr>
            <a:spLocks noGrp="1"/>
          </p:cNvSpPr>
          <p:nvPr>
            <p:ph idx="1"/>
          </p:nvPr>
        </p:nvSpPr>
        <p:spPr>
          <a:xfrm>
            <a:off x="457200" y="692696"/>
            <a:ext cx="8507288" cy="6165304"/>
          </a:xfrm>
        </p:spPr>
        <p:txBody>
          <a:bodyPr>
            <a:noAutofit/>
          </a:bodyPr>
          <a:lstStyle/>
          <a:p>
            <a:pPr marL="0" indent="0">
              <a:spcAft>
                <a:spcPts val="0"/>
              </a:spcAft>
              <a:buNone/>
            </a:pPr>
            <a:r>
              <a:rPr lang="sl-SI" sz="2400" b="1" dirty="0">
                <a:latin typeface="Times New Roman" panose="02020603050405020304" pitchFamily="18" charset="0"/>
                <a:ea typeface="Times New Roman" panose="02020603050405020304" pitchFamily="18" charset="0"/>
              </a:rPr>
              <a:t>x</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individualna</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(posamična) </a:t>
            </a:r>
            <a:r>
              <a:rPr lang="sl-SI" sz="2400" dirty="0">
                <a:latin typeface="Times New Roman" panose="02020603050405020304" pitchFamily="18" charset="0"/>
                <a:ea typeface="Times New Roman" panose="02020603050405020304" pitchFamily="18" charset="0"/>
              </a:rPr>
              <a:t>vrednost</a:t>
            </a:r>
          </a:p>
          <a:p>
            <a:pPr marL="0" indent="0">
              <a:spcAft>
                <a:spcPts val="0"/>
              </a:spcAft>
              <a:buNone/>
            </a:pPr>
            <a:r>
              <a:rPr lang="sl-SI" sz="2400" b="1" dirty="0">
                <a:latin typeface="Times New Roman" panose="02020603050405020304" pitchFamily="18" charset="0"/>
                <a:ea typeface="Times New Roman" panose="02020603050405020304" pitchFamily="18" charset="0"/>
              </a:rPr>
              <a:t>x̅     povprečje vzorca</a:t>
            </a:r>
            <a:r>
              <a:rPr lang="sl-SI" sz="2400" dirty="0">
                <a:latin typeface="Times New Roman" panose="02020603050405020304" pitchFamily="18" charset="0"/>
                <a:ea typeface="Times New Roman" panose="02020603050405020304" pitchFamily="18" charset="0"/>
              </a:rPr>
              <a:t> (prečna črta nad oznako označuje povprečje)</a:t>
            </a:r>
          </a:p>
          <a:p>
            <a:pPr marL="0" indent="0">
              <a:spcAft>
                <a:spcPts val="0"/>
              </a:spcAft>
              <a:buNone/>
            </a:pPr>
            <a:r>
              <a:rPr lang="sl-SI" sz="2400" b="1" dirty="0">
                <a:latin typeface="Times New Roman" panose="02020603050405020304" pitchFamily="18" charset="0"/>
                <a:ea typeface="Times New Roman" panose="02020603050405020304" pitchFamily="18" charset="0"/>
              </a:rPr>
              <a:t>R </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razpon ali razmik</a:t>
            </a:r>
            <a:r>
              <a:rPr lang="sl-SI" sz="2400" dirty="0">
                <a:latin typeface="Times New Roman" panose="02020603050405020304" pitchFamily="18" charset="0"/>
                <a:ea typeface="Times New Roman" panose="02020603050405020304" pitchFamily="18" charset="0"/>
              </a:rPr>
              <a:t> je razlika med največjo in najmanjšo vrednostjo v  vzorcu</a:t>
            </a:r>
          </a:p>
          <a:p>
            <a:pPr marL="0" indent="0">
              <a:spcAft>
                <a:spcPts val="0"/>
              </a:spcAft>
              <a:buNone/>
            </a:pPr>
            <a:r>
              <a:rPr lang="sl-SI" sz="2400" b="1" dirty="0">
                <a:latin typeface="Times New Roman" panose="02020603050405020304" pitchFamily="18" charset="0"/>
                <a:ea typeface="Times New Roman" panose="02020603050405020304" pitchFamily="18" charset="0"/>
              </a:rPr>
              <a:t>s  </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standardni odklon</a:t>
            </a:r>
            <a:r>
              <a:rPr lang="sl-SI" sz="2400" dirty="0">
                <a:latin typeface="Times New Roman" panose="02020603050405020304" pitchFamily="18" charset="0"/>
                <a:ea typeface="Times New Roman" panose="02020603050405020304" pitchFamily="18" charset="0"/>
              </a:rPr>
              <a:t> (deviacija) znotraj vzorca</a:t>
            </a:r>
          </a:p>
          <a:p>
            <a:pPr lvl="0">
              <a:buFont typeface="Symbol" panose="05050102010706020507" pitchFamily="18" charset="2"/>
              <a:buChar char=""/>
              <a:tabLst>
                <a:tab pos="556260" algn="l"/>
              </a:tabLst>
            </a:pPr>
            <a:r>
              <a:rPr lang="sl-SI" sz="2400" b="1" dirty="0">
                <a:latin typeface="Times New Roman" panose="02020603050405020304" pitchFamily="18" charset="0"/>
                <a:ea typeface="Times New Roman" panose="02020603050405020304" pitchFamily="18" charset="0"/>
              </a:rPr>
              <a:t> standardni odklon </a:t>
            </a:r>
            <a:r>
              <a:rPr lang="sl-SI" sz="2400" dirty="0">
                <a:latin typeface="Times New Roman" panose="02020603050405020304" pitchFamily="18" charset="0"/>
                <a:ea typeface="Times New Roman" panose="02020603050405020304" pitchFamily="18" charset="0"/>
              </a:rPr>
              <a:t>ali  deviacija procesa oz. populacije </a:t>
            </a:r>
          </a:p>
          <a:p>
            <a:pPr marL="0" indent="0">
              <a:spcAft>
                <a:spcPts val="0"/>
              </a:spcAft>
              <a:buNone/>
            </a:pPr>
            <a:r>
              <a:rPr lang="sl-SI" sz="2400" b="1" dirty="0">
                <a:latin typeface="Times New Roman" panose="02020603050405020304" pitchFamily="18" charset="0"/>
                <a:ea typeface="Times New Roman" panose="02020603050405020304" pitchFamily="18" charset="0"/>
              </a:rPr>
              <a:t>p </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delež</a:t>
            </a:r>
            <a:r>
              <a:rPr lang="sl-SI" sz="2400" dirty="0">
                <a:latin typeface="Times New Roman" panose="02020603050405020304" pitchFamily="18" charset="0"/>
                <a:ea typeface="Times New Roman" panose="02020603050405020304" pitchFamily="18" charset="0"/>
              </a:rPr>
              <a:t> neskladnih primerkov proizvoda v vzorcu </a:t>
            </a:r>
            <a:r>
              <a:rPr lang="sl-SI" sz="2400" b="1" dirty="0">
                <a:latin typeface="Times New Roman" panose="02020603050405020304" pitchFamily="18" charset="0"/>
                <a:ea typeface="Times New Roman" panose="02020603050405020304" pitchFamily="18" charset="0"/>
              </a:rPr>
              <a:t>spremenljive</a:t>
            </a:r>
            <a:r>
              <a:rPr lang="sl-SI" sz="2400" dirty="0">
                <a:latin typeface="Times New Roman" panose="02020603050405020304" pitchFamily="18" charset="0"/>
                <a:ea typeface="Times New Roman" panose="02020603050405020304" pitchFamily="18" charset="0"/>
              </a:rPr>
              <a:t>     velikosti</a:t>
            </a:r>
          </a:p>
          <a:p>
            <a:pPr marL="0" indent="0">
              <a:spcAft>
                <a:spcPts val="0"/>
              </a:spcAft>
              <a:buNone/>
            </a:pPr>
            <a:r>
              <a:rPr lang="sl-SI" sz="2400" b="1" dirty="0">
                <a:latin typeface="Times New Roman" panose="02020603050405020304" pitchFamily="18" charset="0"/>
                <a:ea typeface="Times New Roman" panose="02020603050405020304" pitchFamily="18" charset="0"/>
              </a:rPr>
              <a:t>c</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število neskladnosti</a:t>
            </a:r>
            <a:r>
              <a:rPr lang="sl-SI" sz="2400" dirty="0">
                <a:latin typeface="Times New Roman" panose="02020603050405020304" pitchFamily="18" charset="0"/>
                <a:ea typeface="Times New Roman" panose="02020603050405020304" pitchFamily="18" charset="0"/>
              </a:rPr>
              <a:t> (hib, napak) na </a:t>
            </a:r>
            <a:r>
              <a:rPr lang="sl-SI" sz="2400" b="1" dirty="0">
                <a:latin typeface="Times New Roman" panose="02020603050405020304" pitchFamily="18" charset="0"/>
                <a:ea typeface="Times New Roman" panose="02020603050405020304" pitchFamily="18" charset="0"/>
              </a:rPr>
              <a:t>konstantnem</a:t>
            </a:r>
            <a:r>
              <a:rPr lang="sl-SI" sz="2400" dirty="0">
                <a:latin typeface="Times New Roman" panose="02020603050405020304" pitchFamily="18" charset="0"/>
                <a:ea typeface="Times New Roman" panose="02020603050405020304" pitchFamily="18" charset="0"/>
              </a:rPr>
              <a:t> obsegu vzorca (enako število  primerkov proizvoda ali enako število merskih enot proizvoda). "</a:t>
            </a:r>
            <a:r>
              <a:rPr lang="sl-SI" sz="2400" b="1" dirty="0">
                <a:latin typeface="Times New Roman" panose="02020603050405020304" pitchFamily="18" charset="0"/>
                <a:ea typeface="Times New Roman" panose="02020603050405020304" pitchFamily="18" charset="0"/>
              </a:rPr>
              <a:t>c</a:t>
            </a:r>
            <a:r>
              <a:rPr lang="sl-SI" sz="2400" dirty="0">
                <a:latin typeface="Times New Roman" panose="02020603050405020304" pitchFamily="18" charset="0"/>
                <a:ea typeface="Times New Roman" panose="02020603050405020304" pitchFamily="18" charset="0"/>
              </a:rPr>
              <a:t>" je naravno (celo) število.</a:t>
            </a:r>
          </a:p>
          <a:p>
            <a:pPr marL="0" indent="0">
              <a:spcAft>
                <a:spcPts val="0"/>
              </a:spcAft>
              <a:buNone/>
            </a:pPr>
            <a:r>
              <a:rPr lang="sl-SI" sz="2400" b="1" dirty="0">
                <a:latin typeface="Times New Roman" panose="02020603050405020304" pitchFamily="18" charset="0"/>
                <a:ea typeface="Times New Roman" panose="02020603050405020304" pitchFamily="18" charset="0"/>
              </a:rPr>
              <a:t>u</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število neskladnosti</a:t>
            </a:r>
            <a:r>
              <a:rPr lang="sl-SI" sz="2400" dirty="0">
                <a:latin typeface="Times New Roman" panose="02020603050405020304" pitchFamily="18" charset="0"/>
                <a:ea typeface="Times New Roman" panose="02020603050405020304" pitchFamily="18" charset="0"/>
              </a:rPr>
              <a:t> (hib, napak) deljeno s</a:t>
            </a:r>
            <a:r>
              <a:rPr lang="sl-SI" sz="2400" b="1" dirty="0">
                <a:latin typeface="Times New Roman" panose="02020603050405020304" pitchFamily="18" charset="0"/>
                <a:ea typeface="Times New Roman" panose="02020603050405020304" pitchFamily="18" charset="0"/>
              </a:rPr>
              <a:t>  spremenljivim </a:t>
            </a:r>
            <a:r>
              <a:rPr lang="sl-SI" sz="2400" dirty="0">
                <a:latin typeface="Times New Roman" panose="02020603050405020304" pitchFamily="18" charset="0"/>
                <a:ea typeface="Times New Roman" panose="02020603050405020304" pitchFamily="18" charset="0"/>
              </a:rPr>
              <a:t>obsegom</a:t>
            </a:r>
            <a:r>
              <a:rPr lang="sl-SI" sz="2400" b="1" dirty="0">
                <a:latin typeface="Times New Roman" panose="02020603050405020304" pitchFamily="18" charset="0"/>
                <a:ea typeface="Times New Roman" panose="02020603050405020304" pitchFamily="18" charset="0"/>
              </a:rPr>
              <a:t> </a:t>
            </a:r>
            <a:r>
              <a:rPr lang="sl-SI" sz="2400" dirty="0">
                <a:latin typeface="Times New Roman" panose="02020603050405020304" pitchFamily="18" charset="0"/>
                <a:ea typeface="Times New Roman" panose="02020603050405020304" pitchFamily="18" charset="0"/>
              </a:rPr>
              <a:t>vzorca, t. j. s številom primerkov proizvoda ali s številom merskih enot</a:t>
            </a:r>
          </a:p>
          <a:p>
            <a:pPr marL="0" indent="0">
              <a:spcAft>
                <a:spcPts val="0"/>
              </a:spcAft>
              <a:buNone/>
            </a:pPr>
            <a:r>
              <a:rPr lang="sl-SI" sz="2400" b="1" dirty="0">
                <a:latin typeface="Times New Roman" panose="02020603050405020304" pitchFamily="18" charset="0"/>
                <a:ea typeface="Times New Roman" panose="02020603050405020304" pitchFamily="18" charset="0"/>
              </a:rPr>
              <a:t>n</a:t>
            </a:r>
            <a:r>
              <a:rPr lang="sl-SI" sz="2400" dirty="0">
                <a:latin typeface="Times New Roman" panose="02020603050405020304" pitchFamily="18" charset="0"/>
                <a:ea typeface="Times New Roman" panose="02020603050405020304" pitchFamily="18" charset="0"/>
              </a:rPr>
              <a:t>    </a:t>
            </a:r>
            <a:r>
              <a:rPr lang="sl-SI" sz="2400" b="1" dirty="0">
                <a:latin typeface="Times New Roman" panose="02020603050405020304" pitchFamily="18" charset="0"/>
                <a:ea typeface="Times New Roman" panose="02020603050405020304" pitchFamily="18" charset="0"/>
              </a:rPr>
              <a:t>število primerkov</a:t>
            </a:r>
            <a:r>
              <a:rPr lang="sl-SI" sz="2400" dirty="0">
                <a:latin typeface="Times New Roman" panose="02020603050405020304" pitchFamily="18" charset="0"/>
                <a:ea typeface="Times New Roman" panose="02020603050405020304" pitchFamily="18" charset="0"/>
              </a:rPr>
              <a:t> (kosov, naravnih enot) proizvoda v vzorcu</a:t>
            </a:r>
          </a:p>
          <a:p>
            <a:pPr marL="0" indent="0">
              <a:spcAft>
                <a:spcPts val="0"/>
              </a:spcAft>
              <a:buNone/>
            </a:pPr>
            <a:r>
              <a:rPr lang="sl-SI" sz="2000" dirty="0">
                <a:latin typeface="Times New Roman" panose="02020603050405020304" pitchFamily="18" charset="0"/>
                <a:ea typeface="Times New Roman" panose="02020603050405020304" pitchFamily="18" charset="0"/>
              </a:rPr>
              <a:t> </a:t>
            </a:r>
          </a:p>
          <a:p>
            <a:endParaRPr lang="sl-SI"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221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l"/>
            <a:br>
              <a:rPr lang="sl-SI" sz="1800" dirty="0"/>
            </a:br>
            <a:br>
              <a:rPr lang="sl-SI" sz="1800" dirty="0"/>
            </a:br>
            <a:r>
              <a:rPr lang="sl-SI" sz="1800" dirty="0"/>
              <a:t>Podatki za realen primer zasledovanja mortalitete s kontrolnimi kartami (več različic). </a:t>
            </a:r>
            <a:br>
              <a:rPr lang="sl-SI" sz="1800" dirty="0"/>
            </a:br>
            <a:r>
              <a:rPr lang="sl-SI" sz="1800" dirty="0"/>
              <a:t>Zaposlitev spornega zdravstvenega negovalca: 05 - 1994 (podatek štev. 26) </a:t>
            </a:r>
            <a:br>
              <a:rPr lang="sl-SI" sz="1800" dirty="0"/>
            </a:br>
            <a:r>
              <a:rPr lang="sl-SI" sz="1800" dirty="0"/>
              <a:t>Citirano po : </a:t>
            </a:r>
            <a:r>
              <a:rPr lang="sl-SI" sz="1800" dirty="0" err="1"/>
              <a:t>Carey</a:t>
            </a:r>
            <a:r>
              <a:rPr lang="sl-SI" sz="1800" dirty="0"/>
              <a:t>, R. G. : </a:t>
            </a:r>
            <a:r>
              <a:rPr lang="sl-SI" sz="1800" dirty="0" err="1"/>
              <a:t>Improving</a:t>
            </a:r>
            <a:r>
              <a:rPr lang="sl-SI" sz="1800" dirty="0"/>
              <a:t>  </a:t>
            </a:r>
            <a:r>
              <a:rPr lang="sl-SI" sz="1800" dirty="0" err="1"/>
              <a:t>Healthcare</a:t>
            </a:r>
            <a:r>
              <a:rPr lang="sl-SI" sz="1800" dirty="0"/>
              <a:t> </a:t>
            </a:r>
            <a:r>
              <a:rPr lang="sl-SI" sz="1800" dirty="0" err="1"/>
              <a:t>with</a:t>
            </a:r>
            <a:r>
              <a:rPr lang="sl-SI" sz="1800" dirty="0"/>
              <a:t> </a:t>
            </a:r>
            <a:r>
              <a:rPr lang="sl-SI" sz="1800" dirty="0" err="1"/>
              <a:t>Control</a:t>
            </a:r>
            <a:r>
              <a:rPr lang="sl-SI" sz="1800" dirty="0"/>
              <a:t> </a:t>
            </a:r>
            <a:r>
              <a:rPr lang="sl-SI" sz="1800" dirty="0" err="1"/>
              <a:t>Charts</a:t>
            </a:r>
            <a:r>
              <a:rPr lang="sl-SI" sz="1800" dirty="0"/>
              <a:t>, ASQ </a:t>
            </a:r>
            <a:r>
              <a:rPr lang="sl-SI" sz="1800" dirty="0" err="1"/>
              <a:t>Quality</a:t>
            </a:r>
            <a:r>
              <a:rPr lang="sl-SI" sz="1800" dirty="0"/>
              <a:t> </a:t>
            </a:r>
            <a:r>
              <a:rPr lang="sl-SI" sz="1800" dirty="0" err="1"/>
              <a:t>Press</a:t>
            </a:r>
            <a:r>
              <a:rPr lang="sl-SI" sz="1800" dirty="0"/>
              <a:t> 2003, s. 82 …88</a:t>
            </a:r>
            <a:br>
              <a:rPr lang="sl-SI" sz="1800" dirty="0"/>
            </a:br>
            <a:r>
              <a:rPr lang="sl-SI" sz="1800" dirty="0"/>
              <a:t>A : zaporedna štev. meseca ; B : mesec v letu; C : štev. smrti mesečno ; D : štev. smrti dvomesečno; E : </a:t>
            </a:r>
            <a:r>
              <a:rPr lang="sl-SI" sz="1800" dirty="0" err="1"/>
              <a:t>pacientni</a:t>
            </a:r>
            <a:r>
              <a:rPr lang="sl-SI" sz="1800" dirty="0"/>
              <a:t> dnevi ; F : relativna smrtnost v promilih</a:t>
            </a:r>
            <a:br>
              <a:rPr lang="sl-SI" dirty="0"/>
            </a:br>
            <a:endParaRPr lang="sl-SI" dirty="0"/>
          </a:p>
        </p:txBody>
      </p:sp>
      <p:pic>
        <p:nvPicPr>
          <p:cNvPr id="8" name="Slika 7"/>
          <p:cNvPicPr>
            <a:picLocks noChangeAspect="1"/>
          </p:cNvPicPr>
          <p:nvPr/>
        </p:nvPicPr>
        <p:blipFill>
          <a:blip r:embed="rId2"/>
          <a:stretch>
            <a:fillRect/>
          </a:stretch>
        </p:blipFill>
        <p:spPr>
          <a:xfrm>
            <a:off x="323528" y="1628800"/>
            <a:ext cx="8496944" cy="5040560"/>
          </a:xfrm>
          <a:prstGeom prst="rect">
            <a:avLst/>
          </a:prstGeom>
        </p:spPr>
      </p:pic>
    </p:spTree>
    <p:extLst>
      <p:ext uri="{BB962C8B-B14F-4D97-AF65-F5344CB8AC3E}">
        <p14:creationId xmlns:p14="http://schemas.microsoft.com/office/powerpoint/2010/main" val="2910985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on 3">
            <a:extLst>
              <a:ext uri="{FF2B5EF4-FFF2-40B4-BE49-F238E27FC236}">
                <a16:creationId xmlns:a16="http://schemas.microsoft.com/office/drawing/2014/main" id="{1BA86BF5-FA04-44FD-A03A-51ACAD4EA67D}"/>
              </a:ext>
            </a:extLst>
          </p:cNvPr>
          <p:cNvGraphicFramePr>
            <a:graphicFrameLocks/>
          </p:cNvGraphicFramePr>
          <p:nvPr>
            <p:extLst>
              <p:ext uri="{D42A27DB-BD31-4B8C-83A1-F6EECF244321}">
                <p14:modId xmlns:p14="http://schemas.microsoft.com/office/powerpoint/2010/main" val="1310065883"/>
              </p:ext>
            </p:extLst>
          </p:nvPr>
        </p:nvGraphicFramePr>
        <p:xfrm>
          <a:off x="467545" y="836712"/>
          <a:ext cx="7920880" cy="52565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7767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A9E70913-2E37-46FA-B999-AA882812BE94}"/>
              </a:ext>
            </a:extLst>
          </p:cNvPr>
          <p:cNvGraphicFramePr>
            <a:graphicFrameLocks/>
          </p:cNvGraphicFramePr>
          <p:nvPr>
            <p:extLst>
              <p:ext uri="{D42A27DB-BD31-4B8C-83A1-F6EECF244321}">
                <p14:modId xmlns:p14="http://schemas.microsoft.com/office/powerpoint/2010/main" val="963395094"/>
              </p:ext>
            </p:extLst>
          </p:nvPr>
        </p:nvGraphicFramePr>
        <p:xfrm>
          <a:off x="971600" y="836712"/>
          <a:ext cx="7128792"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191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Autofit/>
          </a:bodyPr>
          <a:lstStyle/>
          <a:p>
            <a:r>
              <a:rPr lang="sl-SI" sz="2400" dirty="0"/>
              <a:t>Umestitev kontrolnih kart v širše področje uporabne statistike v poslovnih okoljih, npr. materialna proizvodnja, storitve, razvoj.</a:t>
            </a:r>
          </a:p>
        </p:txBody>
      </p:sp>
      <p:sp>
        <p:nvSpPr>
          <p:cNvPr id="3" name="Podnaslov 2"/>
          <p:cNvSpPr>
            <a:spLocks noGrp="1"/>
          </p:cNvSpPr>
          <p:nvPr>
            <p:ph idx="1"/>
          </p:nvPr>
        </p:nvSpPr>
        <p:spPr>
          <a:xfrm>
            <a:off x="471830" y="1052736"/>
            <a:ext cx="8229600" cy="5688632"/>
          </a:xfrm>
        </p:spPr>
        <p:txBody>
          <a:bodyPr>
            <a:normAutofit fontScale="25000" lnSpcReduction="20000"/>
          </a:bodyPr>
          <a:lstStyle/>
          <a:p>
            <a:r>
              <a:rPr lang="sl-SI" sz="9600" dirty="0"/>
              <a:t>Statistično obvladovanje (ali samo nadzor) procesov – angl. </a:t>
            </a:r>
            <a:r>
              <a:rPr lang="sl-SI" sz="9600" dirty="0" err="1"/>
              <a:t>Statistical</a:t>
            </a:r>
            <a:r>
              <a:rPr lang="sl-SI" sz="9600" dirty="0"/>
              <a:t> </a:t>
            </a:r>
            <a:r>
              <a:rPr lang="sl-SI" sz="9600" dirty="0" err="1"/>
              <a:t>Process</a:t>
            </a:r>
            <a:r>
              <a:rPr lang="sl-SI" sz="9600" dirty="0"/>
              <a:t> </a:t>
            </a:r>
            <a:r>
              <a:rPr lang="sl-SI" sz="9600" dirty="0" err="1"/>
              <a:t>Control</a:t>
            </a:r>
            <a:r>
              <a:rPr lang="sl-SI" sz="9600" dirty="0"/>
              <a:t> (ali nadzor : Monitoring), okrajšano SPC oz. SPM – je najpomembnejše področje </a:t>
            </a:r>
            <a:r>
              <a:rPr lang="sl-SI" sz="9600" b="1" dirty="0"/>
              <a:t>s tipično uporabo kontrolnih kart </a:t>
            </a:r>
            <a:r>
              <a:rPr lang="sl-SI" sz="9600" dirty="0"/>
              <a:t>in obenem  najpomembnejše statistično orodje za </a:t>
            </a:r>
            <a:r>
              <a:rPr lang="sl-SI" sz="9600" b="1" dirty="0"/>
              <a:t>obvladovanje kakovosti</a:t>
            </a:r>
            <a:r>
              <a:rPr lang="sl-SI" sz="9600" dirty="0"/>
              <a:t>. Pomembno </a:t>
            </a:r>
            <a:r>
              <a:rPr lang="sl-SI" sz="9600" dirty="0" err="1"/>
              <a:t>podpodročje</a:t>
            </a:r>
            <a:r>
              <a:rPr lang="sl-SI" sz="9600" dirty="0"/>
              <a:t>  se ukvarja s t. im. </a:t>
            </a:r>
            <a:r>
              <a:rPr lang="sl-SI" sz="9600" b="1" dirty="0"/>
              <a:t>zmogljivostjo procesov </a:t>
            </a:r>
            <a:r>
              <a:rPr lang="sl-SI" sz="9600" dirty="0"/>
              <a:t>(</a:t>
            </a:r>
            <a:r>
              <a:rPr lang="sl-SI" sz="9600" dirty="0" err="1"/>
              <a:t>process</a:t>
            </a:r>
            <a:r>
              <a:rPr lang="sl-SI" sz="9600" dirty="0"/>
              <a:t> </a:t>
            </a:r>
            <a:r>
              <a:rPr lang="sl-SI" sz="9600" dirty="0" err="1"/>
              <a:t>capability</a:t>
            </a:r>
            <a:r>
              <a:rPr lang="sl-SI" sz="9600" dirty="0"/>
              <a:t>). </a:t>
            </a:r>
          </a:p>
          <a:p>
            <a:r>
              <a:rPr lang="sl-SI" sz="9600" dirty="0"/>
              <a:t>Načrtovanje in vrednotenje eksperimentov – angl. Design </a:t>
            </a:r>
            <a:r>
              <a:rPr lang="sl-SI" sz="9600" dirty="0" err="1"/>
              <a:t>of</a:t>
            </a:r>
            <a:r>
              <a:rPr lang="sl-SI" sz="9600" dirty="0"/>
              <a:t> </a:t>
            </a:r>
            <a:r>
              <a:rPr lang="sl-SI" sz="9600" dirty="0" err="1"/>
              <a:t>Experiments</a:t>
            </a:r>
            <a:r>
              <a:rPr lang="sl-SI" sz="9600" dirty="0"/>
              <a:t> ali okrajšano </a:t>
            </a:r>
            <a:r>
              <a:rPr lang="sl-SI" sz="9600" dirty="0" err="1"/>
              <a:t>DoE</a:t>
            </a:r>
            <a:r>
              <a:rPr lang="sl-SI" sz="9600" dirty="0"/>
              <a:t>, </a:t>
            </a:r>
            <a:r>
              <a:rPr lang="sl-SI" sz="9600" dirty="0" err="1"/>
              <a:t>vklj</a:t>
            </a:r>
            <a:r>
              <a:rPr lang="sl-SI" sz="9600" dirty="0"/>
              <a:t>. z </a:t>
            </a:r>
            <a:r>
              <a:rPr lang="sl-SI" sz="9600" dirty="0" err="1"/>
              <a:t>optimiranjem</a:t>
            </a:r>
            <a:r>
              <a:rPr lang="sl-SI" sz="9600" dirty="0"/>
              <a:t> – je drugo najpomembnejše statistično področje, pomembno zlasti v razvojni dejavnosti. </a:t>
            </a:r>
          </a:p>
          <a:p>
            <a:r>
              <a:rPr lang="sl-SI" sz="9600" dirty="0"/>
              <a:t>Področje zanesljivosti  (življenjska doba, trajnost uporabe itd.)</a:t>
            </a:r>
          </a:p>
          <a:p>
            <a:r>
              <a:rPr lang="sl-SI" sz="9600" dirty="0"/>
              <a:t>Meroslovna statistika : točnost, ponovljivost in obnovljivost merjenja </a:t>
            </a:r>
          </a:p>
          <a:p>
            <a:r>
              <a:rPr lang="sl-SI" sz="9600" dirty="0"/>
              <a:t>Prevzemno vzorčenje</a:t>
            </a:r>
          </a:p>
          <a:p>
            <a:pPr marL="0" indent="0">
              <a:buNone/>
            </a:pPr>
            <a:r>
              <a:rPr lang="sl-SI" sz="9600" dirty="0"/>
              <a:t>Vsa navedena področja (skupno SQC ali </a:t>
            </a:r>
            <a:r>
              <a:rPr lang="sl-SI" sz="9600" dirty="0" err="1"/>
              <a:t>Statistical</a:t>
            </a:r>
            <a:r>
              <a:rPr lang="sl-SI" sz="9600" dirty="0"/>
              <a:t> </a:t>
            </a:r>
            <a:r>
              <a:rPr lang="sl-SI" sz="9600" dirty="0" err="1"/>
              <a:t>Quality</a:t>
            </a:r>
            <a:r>
              <a:rPr lang="sl-SI" sz="9600" dirty="0"/>
              <a:t> </a:t>
            </a:r>
            <a:r>
              <a:rPr lang="sl-SI" sz="9600" dirty="0" err="1"/>
              <a:t>Control</a:t>
            </a:r>
            <a:r>
              <a:rPr lang="sl-SI" sz="9600" dirty="0"/>
              <a:t>) imajo pomembno vlogo pri obvladovanju kakovosti in posledično za poslovni uspeh.</a:t>
            </a:r>
          </a:p>
        </p:txBody>
      </p:sp>
    </p:spTree>
    <p:extLst>
      <p:ext uri="{BB962C8B-B14F-4D97-AF65-F5344CB8AC3E}">
        <p14:creationId xmlns:p14="http://schemas.microsoft.com/office/powerpoint/2010/main" val="2341869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0560EEC1-BFFE-4DF6-8A07-444883182F9C}"/>
              </a:ext>
            </a:extLst>
          </p:cNvPr>
          <p:cNvGraphicFramePr>
            <a:graphicFrameLocks/>
          </p:cNvGraphicFramePr>
          <p:nvPr>
            <p:extLst>
              <p:ext uri="{D42A27DB-BD31-4B8C-83A1-F6EECF244321}">
                <p14:modId xmlns:p14="http://schemas.microsoft.com/office/powerpoint/2010/main" val="3265800631"/>
              </p:ext>
            </p:extLst>
          </p:nvPr>
        </p:nvGraphicFramePr>
        <p:xfrm>
          <a:off x="683568" y="1124744"/>
          <a:ext cx="7848872"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1759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normAutofit/>
          </a:bodyPr>
          <a:lstStyle/>
          <a:p>
            <a:r>
              <a:rPr lang="sl-SI" sz="2800" dirty="0"/>
              <a:t>Razni tipi kontrolnih kart</a:t>
            </a:r>
          </a:p>
        </p:txBody>
      </p:sp>
      <p:sp>
        <p:nvSpPr>
          <p:cNvPr id="3" name="Označba mesta vsebine 2"/>
          <p:cNvSpPr>
            <a:spLocks noGrp="1"/>
          </p:cNvSpPr>
          <p:nvPr>
            <p:ph idx="1"/>
          </p:nvPr>
        </p:nvSpPr>
        <p:spPr>
          <a:xfrm>
            <a:off x="457200" y="908720"/>
            <a:ext cx="8229600" cy="5400600"/>
          </a:xfrm>
        </p:spPr>
        <p:txBody>
          <a:bodyPr>
            <a:normAutofit lnSpcReduction="10000"/>
          </a:bodyPr>
          <a:lstStyle/>
          <a:p>
            <a:pPr lvl="0"/>
            <a:r>
              <a:rPr lang="sl-SI" sz="2800" dirty="0">
                <a:solidFill>
                  <a:prstClr val="black"/>
                </a:solidFill>
              </a:rPr>
              <a:t>V strokovni literaturi je znanih veliko </a:t>
            </a:r>
            <a:r>
              <a:rPr lang="sl-SI" sz="2800" b="1" dirty="0">
                <a:solidFill>
                  <a:prstClr val="black"/>
                </a:solidFill>
              </a:rPr>
              <a:t>raznih vrst </a:t>
            </a:r>
            <a:r>
              <a:rPr lang="sl-SI" sz="2800" dirty="0">
                <a:solidFill>
                  <a:prstClr val="black"/>
                </a:solidFill>
              </a:rPr>
              <a:t>kontrolnih kart. Razlikujejo se predvsem po </a:t>
            </a:r>
            <a:r>
              <a:rPr lang="sl-SI" sz="2800" b="1" dirty="0">
                <a:solidFill>
                  <a:prstClr val="black"/>
                </a:solidFill>
              </a:rPr>
              <a:t>načinu matematičnega modeliranja </a:t>
            </a:r>
            <a:r>
              <a:rPr lang="sl-SI" sz="2800" dirty="0">
                <a:solidFill>
                  <a:prstClr val="black"/>
                </a:solidFill>
              </a:rPr>
              <a:t>procesa. Pogosto so poimenovane prav po značilnostih svojega matematičnega modeliranja, ki se seveda mora ujemati z naravo procesa. </a:t>
            </a:r>
          </a:p>
          <a:p>
            <a:pPr lvl="0"/>
            <a:r>
              <a:rPr lang="sl-SI" sz="2800" dirty="0">
                <a:solidFill>
                  <a:prstClr val="black"/>
                </a:solidFill>
              </a:rPr>
              <a:t>Modeliranje zavisi predvsem od tega, kakšna </a:t>
            </a:r>
            <a:r>
              <a:rPr lang="sl-SI" sz="2800" b="1" dirty="0">
                <a:solidFill>
                  <a:prstClr val="black"/>
                </a:solidFill>
              </a:rPr>
              <a:t>porazdelitev</a:t>
            </a:r>
            <a:r>
              <a:rPr lang="sl-SI" sz="2800" dirty="0">
                <a:solidFill>
                  <a:prstClr val="black"/>
                </a:solidFill>
              </a:rPr>
              <a:t> (Gaussova, binomska, </a:t>
            </a:r>
            <a:r>
              <a:rPr lang="sl-SI" sz="2800" dirty="0" err="1">
                <a:solidFill>
                  <a:prstClr val="black"/>
                </a:solidFill>
              </a:rPr>
              <a:t>Poissonova</a:t>
            </a:r>
            <a:r>
              <a:rPr lang="sl-SI" sz="2800" dirty="0">
                <a:solidFill>
                  <a:prstClr val="black"/>
                </a:solidFill>
              </a:rPr>
              <a:t>, geometrična, </a:t>
            </a:r>
            <a:r>
              <a:rPr lang="sl-SI" sz="2800" dirty="0" err="1">
                <a:solidFill>
                  <a:prstClr val="black"/>
                </a:solidFill>
              </a:rPr>
              <a:t>Weibullova</a:t>
            </a:r>
            <a:r>
              <a:rPr lang="sl-SI" sz="2800" dirty="0">
                <a:solidFill>
                  <a:prstClr val="black"/>
                </a:solidFill>
              </a:rPr>
              <a:t>, eksponencialna…itd. ) ustreza porazdelitvi vrednosti na izhodu procesa.</a:t>
            </a:r>
          </a:p>
          <a:p>
            <a:pPr lvl="0"/>
            <a:r>
              <a:rPr lang="sl-SI" sz="2800" dirty="0">
                <a:solidFill>
                  <a:prstClr val="black"/>
                </a:solidFill>
              </a:rPr>
              <a:t>Zavisi tudi od velikosti vzorca : zaželeno je </a:t>
            </a:r>
            <a:r>
              <a:rPr lang="sl-SI" sz="2800" b="1" dirty="0">
                <a:solidFill>
                  <a:prstClr val="black"/>
                </a:solidFill>
              </a:rPr>
              <a:t>povprečje</a:t>
            </a:r>
            <a:r>
              <a:rPr lang="sl-SI" sz="2800" dirty="0">
                <a:solidFill>
                  <a:prstClr val="black"/>
                </a:solidFill>
              </a:rPr>
              <a:t> </a:t>
            </a:r>
            <a:r>
              <a:rPr lang="sl-SI" sz="2800" b="1" dirty="0">
                <a:solidFill>
                  <a:prstClr val="black"/>
                </a:solidFill>
              </a:rPr>
              <a:t>več vrednosti. </a:t>
            </a:r>
            <a:r>
              <a:rPr lang="sl-SI" sz="2800" dirty="0">
                <a:solidFill>
                  <a:prstClr val="black"/>
                </a:solidFill>
              </a:rPr>
              <a:t>Če to ni mogoče, se zadovoljimo z vnosom posameznih </a:t>
            </a:r>
            <a:r>
              <a:rPr lang="sl-SI" sz="2800" b="1" dirty="0">
                <a:solidFill>
                  <a:prstClr val="black"/>
                </a:solidFill>
              </a:rPr>
              <a:t>individualnih</a:t>
            </a:r>
            <a:r>
              <a:rPr lang="sl-SI" sz="2800" dirty="0">
                <a:solidFill>
                  <a:prstClr val="black"/>
                </a:solidFill>
              </a:rPr>
              <a:t> vrednosti. </a:t>
            </a:r>
          </a:p>
          <a:p>
            <a:pPr marL="0" indent="0">
              <a:buNone/>
            </a:pPr>
            <a:endParaRPr lang="sl-SI" dirty="0"/>
          </a:p>
        </p:txBody>
      </p:sp>
    </p:spTree>
    <p:extLst>
      <p:ext uri="{BB962C8B-B14F-4D97-AF65-F5344CB8AC3E}">
        <p14:creationId xmlns:p14="http://schemas.microsoft.com/office/powerpoint/2010/main" val="807692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16632"/>
            <a:ext cx="8229600" cy="1152128"/>
          </a:xfrm>
        </p:spPr>
        <p:txBody>
          <a:bodyPr>
            <a:noAutofit/>
          </a:bodyPr>
          <a:lstStyle/>
          <a:p>
            <a:pPr algn="l"/>
            <a:r>
              <a:rPr lang="sl-SI" sz="3200" dirty="0"/>
              <a:t>Tradicionalni in najpogostejši tipi kontrolnih kart  za </a:t>
            </a:r>
            <a:r>
              <a:rPr lang="sl-SI" sz="3200" b="1" dirty="0"/>
              <a:t>merljive (zvezne) spremenljivke </a:t>
            </a:r>
            <a:r>
              <a:rPr lang="sl-SI" sz="3200" dirty="0"/>
              <a:t>(„variable“)</a:t>
            </a:r>
          </a:p>
        </p:txBody>
      </p:sp>
      <p:sp>
        <p:nvSpPr>
          <p:cNvPr id="3" name="Označba mesta vsebine 2"/>
          <p:cNvSpPr>
            <a:spLocks noGrp="1"/>
          </p:cNvSpPr>
          <p:nvPr>
            <p:ph idx="1"/>
          </p:nvPr>
        </p:nvSpPr>
        <p:spPr>
          <a:xfrm>
            <a:off x="457200" y="1484784"/>
            <a:ext cx="8229600" cy="4968552"/>
          </a:xfrm>
        </p:spPr>
        <p:txBody>
          <a:bodyPr>
            <a:normAutofit fontScale="25000" lnSpcReduction="20000"/>
          </a:bodyPr>
          <a:lstStyle/>
          <a:p>
            <a:pPr marL="0" lvl="0" indent="0">
              <a:buNone/>
            </a:pPr>
            <a:r>
              <a:rPr lang="sl-SI" sz="11200" dirty="0"/>
              <a:t>Najpogosteje uporabljena karta za te spremenljivke je »dvotirna« karta za povprečno (srednjo) vrednost  zaporednih vzorcev </a:t>
            </a:r>
            <a:r>
              <a:rPr lang="sl-SI" sz="11200" b="1" dirty="0"/>
              <a:t>x̅ </a:t>
            </a:r>
            <a:r>
              <a:rPr lang="sl-SI" sz="11200" dirty="0"/>
              <a:t>in obenem vzporedno za razpon vrednosti </a:t>
            </a:r>
            <a:r>
              <a:rPr lang="sl-SI" sz="11200" b="1" dirty="0"/>
              <a:t>R</a:t>
            </a:r>
            <a:r>
              <a:rPr lang="sl-SI" sz="11200" dirty="0"/>
              <a:t> znotraj vzorca. Vzorci zajemajo po navadi 2 do 5 vrednosti. Karta temelji na Gaussovi porazdelitvi. Povprečja 4 do 5 vrednosti skoraj vedno zadovoljivo izpolnjujejo to porazdelitveno predpostavko (centralni limitni teorem !) </a:t>
            </a:r>
          </a:p>
          <a:p>
            <a:pPr marL="0" lvl="0" indent="0">
              <a:buNone/>
            </a:pPr>
            <a:r>
              <a:rPr lang="sl-SI" sz="11200" dirty="0">
                <a:solidFill>
                  <a:prstClr val="black"/>
                </a:solidFill>
              </a:rPr>
              <a:t>Srednjo vrednost v nekaterih (redkih) primerih lahko zamenja mediana </a:t>
            </a:r>
            <a:r>
              <a:rPr lang="sl-SI" sz="9600" b="1" dirty="0">
                <a:latin typeface="Times New Roman" panose="02020603050405020304" pitchFamily="18" charset="0"/>
                <a:ea typeface="Times New Roman" panose="02020603050405020304" pitchFamily="18" charset="0"/>
              </a:rPr>
              <a:t>x</a:t>
            </a:r>
            <a:r>
              <a:rPr lang="sl-SI" sz="9600" dirty="0">
                <a:latin typeface="Times New Roman" panose="02020603050405020304" pitchFamily="18" charset="0"/>
                <a:ea typeface="Times New Roman" panose="02020603050405020304" pitchFamily="18" charset="0"/>
              </a:rPr>
              <a:t>̃</a:t>
            </a:r>
            <a:r>
              <a:rPr lang="sl-SI" sz="11200" dirty="0">
                <a:solidFill>
                  <a:prstClr val="black"/>
                </a:solidFill>
              </a:rPr>
              <a:t>, posebno, če gre za izrazito asimetrične porazdelitve. </a:t>
            </a:r>
            <a:endParaRPr lang="sl-SI" sz="11200" dirty="0"/>
          </a:p>
          <a:p>
            <a:pPr marL="0" indent="0">
              <a:buNone/>
            </a:pPr>
            <a:r>
              <a:rPr lang="sl-SI" sz="11200" dirty="0"/>
              <a:t>Če vzorci vsebujejo 10 ali več vrednosti se namesto razpona kot merilo za razpršenost bolje obnese standardni odklon ali deviacija ( s ). </a:t>
            </a:r>
          </a:p>
          <a:p>
            <a:pPr marL="0" indent="0">
              <a:buNone/>
            </a:pPr>
            <a:r>
              <a:rPr lang="sl-SI" sz="11200" dirty="0"/>
              <a:t>    </a:t>
            </a:r>
          </a:p>
          <a:p>
            <a:endParaRPr lang="sl-SI" dirty="0"/>
          </a:p>
        </p:txBody>
      </p:sp>
    </p:spTree>
    <p:extLst>
      <p:ext uri="{BB962C8B-B14F-4D97-AF65-F5344CB8AC3E}">
        <p14:creationId xmlns:p14="http://schemas.microsoft.com/office/powerpoint/2010/main" val="3082106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lstStyle/>
          <a:p>
            <a:r>
              <a:rPr lang="sl-SI" sz="1800" dirty="0">
                <a:solidFill>
                  <a:prstClr val="black"/>
                </a:solidFill>
                <a:ea typeface="+mn-ea"/>
                <a:cs typeface="+mn-cs"/>
              </a:rPr>
              <a:t> </a:t>
            </a:r>
            <a:r>
              <a:rPr lang="sl-SI" sz="2400" dirty="0">
                <a:solidFill>
                  <a:prstClr val="black"/>
                </a:solidFill>
              </a:rPr>
              <a:t>Tradicionalni in najpogostejši tipi kontrolnih kart  za </a:t>
            </a:r>
            <a:r>
              <a:rPr lang="sl-SI" sz="2400" b="1" dirty="0">
                <a:solidFill>
                  <a:prstClr val="black"/>
                </a:solidFill>
                <a:ea typeface="+mn-ea"/>
                <a:cs typeface="+mn-cs"/>
              </a:rPr>
              <a:t>opisne</a:t>
            </a:r>
            <a:r>
              <a:rPr lang="sl-SI" sz="2400" dirty="0">
                <a:solidFill>
                  <a:prstClr val="black"/>
                </a:solidFill>
                <a:ea typeface="+mn-ea"/>
                <a:cs typeface="+mn-cs"/>
              </a:rPr>
              <a:t> </a:t>
            </a:r>
            <a:r>
              <a:rPr lang="sl-SI" sz="2400" b="1" dirty="0">
                <a:solidFill>
                  <a:prstClr val="black"/>
                </a:solidFill>
                <a:ea typeface="+mn-ea"/>
                <a:cs typeface="+mn-cs"/>
              </a:rPr>
              <a:t>(diskretne, „števne“) </a:t>
            </a:r>
            <a:r>
              <a:rPr lang="sl-SI" sz="2400" dirty="0">
                <a:solidFill>
                  <a:prstClr val="black"/>
                </a:solidFill>
                <a:ea typeface="+mn-ea"/>
                <a:cs typeface="+mn-cs"/>
              </a:rPr>
              <a:t>spremenljivke (»atribute«)</a:t>
            </a:r>
            <a:endParaRPr lang="sl-SI" sz="2400" dirty="0"/>
          </a:p>
        </p:txBody>
      </p:sp>
      <p:sp>
        <p:nvSpPr>
          <p:cNvPr id="3" name="Označba mesta vsebine 2"/>
          <p:cNvSpPr>
            <a:spLocks noGrp="1"/>
          </p:cNvSpPr>
          <p:nvPr>
            <p:ph idx="1"/>
          </p:nvPr>
        </p:nvSpPr>
        <p:spPr>
          <a:xfrm>
            <a:off x="457200" y="1052736"/>
            <a:ext cx="8229600" cy="5688632"/>
          </a:xfrm>
        </p:spPr>
        <p:txBody>
          <a:bodyPr>
            <a:normAutofit/>
          </a:bodyPr>
          <a:lstStyle/>
          <a:p>
            <a:pPr lvl="0"/>
            <a:r>
              <a:rPr lang="sl-SI" sz="2400" b="1" dirty="0">
                <a:solidFill>
                  <a:prstClr val="black"/>
                </a:solidFill>
              </a:rPr>
              <a:t>p-karta </a:t>
            </a:r>
            <a:r>
              <a:rPr lang="sl-SI" sz="2400" dirty="0">
                <a:solidFill>
                  <a:prstClr val="black"/>
                </a:solidFill>
              </a:rPr>
              <a:t>za delež  neskladnih (hibnih) primerkov proizvoda v vzorcu (p). Velikost vzorca je  v določenih mejah spremenljiva in v splošnem večja od 50 primerkov.</a:t>
            </a:r>
          </a:p>
          <a:p>
            <a:pPr lvl="0"/>
            <a:r>
              <a:rPr lang="sl-SI" sz="2400" b="1" dirty="0" err="1">
                <a:solidFill>
                  <a:prstClr val="black"/>
                </a:solidFill>
              </a:rPr>
              <a:t>np</a:t>
            </a:r>
            <a:r>
              <a:rPr lang="sl-SI" sz="2400" b="1" dirty="0">
                <a:solidFill>
                  <a:prstClr val="black"/>
                </a:solidFill>
              </a:rPr>
              <a:t>-karta</a:t>
            </a:r>
            <a:r>
              <a:rPr lang="sl-SI" sz="2400" dirty="0">
                <a:solidFill>
                  <a:prstClr val="black"/>
                </a:solidFill>
              </a:rPr>
              <a:t> za število neskladnih (hibnih) primerkov proizvoda v vzorcu  ( </a:t>
            </a:r>
            <a:r>
              <a:rPr lang="sl-SI" sz="2400" dirty="0" err="1">
                <a:solidFill>
                  <a:prstClr val="black"/>
                </a:solidFill>
              </a:rPr>
              <a:t>np</a:t>
            </a:r>
            <a:r>
              <a:rPr lang="sl-SI" sz="2400" dirty="0">
                <a:solidFill>
                  <a:prstClr val="black"/>
                </a:solidFill>
              </a:rPr>
              <a:t> ). Velikost vzorca mora ostati enaka in je praviloma večja od 50 primerkov.</a:t>
            </a:r>
          </a:p>
          <a:p>
            <a:pPr lvl="0"/>
            <a:r>
              <a:rPr lang="sl-SI" sz="2400" b="1" dirty="0">
                <a:solidFill>
                  <a:prstClr val="black"/>
                </a:solidFill>
              </a:rPr>
              <a:t>u-karta</a:t>
            </a:r>
            <a:r>
              <a:rPr lang="sl-SI" sz="2400" dirty="0">
                <a:solidFill>
                  <a:prstClr val="black"/>
                </a:solidFill>
              </a:rPr>
              <a:t> za število neskladnosti (hib, napak) deljeno s številom merskih enot proizvoda ali deljeno s številom naravnih primerkov proizvoda „</a:t>
            </a:r>
            <a:r>
              <a:rPr lang="sl-SI" sz="2400" b="1" dirty="0">
                <a:solidFill>
                  <a:prstClr val="black"/>
                </a:solidFill>
              </a:rPr>
              <a:t>u</a:t>
            </a:r>
            <a:r>
              <a:rPr lang="sl-SI" sz="2400" dirty="0">
                <a:solidFill>
                  <a:prstClr val="black"/>
                </a:solidFill>
              </a:rPr>
              <a:t>“. Velikost vzorca je spremenljiva.</a:t>
            </a:r>
          </a:p>
          <a:p>
            <a:pPr lvl="0"/>
            <a:r>
              <a:rPr lang="sl-SI" sz="2400" b="1" dirty="0">
                <a:solidFill>
                  <a:prstClr val="black"/>
                </a:solidFill>
              </a:rPr>
              <a:t>c-karta</a:t>
            </a:r>
            <a:r>
              <a:rPr lang="sl-SI" sz="2400" dirty="0">
                <a:solidFill>
                  <a:prstClr val="black"/>
                </a:solidFill>
              </a:rPr>
              <a:t> za število neskladnosti (hib, napak) „</a:t>
            </a:r>
            <a:r>
              <a:rPr lang="sl-SI" sz="2400" b="1" dirty="0">
                <a:solidFill>
                  <a:prstClr val="black"/>
                </a:solidFill>
              </a:rPr>
              <a:t>c</a:t>
            </a:r>
            <a:r>
              <a:rPr lang="sl-SI" sz="2400" dirty="0">
                <a:solidFill>
                  <a:prstClr val="black"/>
                </a:solidFill>
              </a:rPr>
              <a:t>“ na vzorcu  proizvoda, npr. na 10 m žice, na dveh kvadratnih metrih tkanine itd. Velikost vzorca mora ostati enaka.</a:t>
            </a:r>
          </a:p>
          <a:p>
            <a:pPr marL="0" lvl="0" indent="0">
              <a:buNone/>
            </a:pPr>
            <a:r>
              <a:rPr lang="sl-SI" sz="2400" dirty="0">
                <a:solidFill>
                  <a:prstClr val="black"/>
                </a:solidFill>
              </a:rPr>
              <a:t>Prvi dve temeljita na </a:t>
            </a:r>
            <a:r>
              <a:rPr lang="sl-SI" sz="2400" b="1" dirty="0">
                <a:solidFill>
                  <a:prstClr val="black"/>
                </a:solidFill>
              </a:rPr>
              <a:t>binomski</a:t>
            </a:r>
            <a:r>
              <a:rPr lang="sl-SI" sz="2400" dirty="0">
                <a:solidFill>
                  <a:prstClr val="black"/>
                </a:solidFill>
              </a:rPr>
              <a:t>, ostali dve pa na </a:t>
            </a:r>
            <a:r>
              <a:rPr lang="sl-SI" sz="2400" b="1" dirty="0" err="1">
                <a:solidFill>
                  <a:prstClr val="black"/>
                </a:solidFill>
              </a:rPr>
              <a:t>Poissonovi</a:t>
            </a:r>
            <a:r>
              <a:rPr lang="sl-SI" sz="2400" dirty="0">
                <a:solidFill>
                  <a:prstClr val="black"/>
                </a:solidFill>
              </a:rPr>
              <a:t> distribuciji.</a:t>
            </a:r>
          </a:p>
          <a:p>
            <a:pPr marL="0" indent="0">
              <a:buNone/>
            </a:pPr>
            <a:endParaRPr lang="sl-SI" dirty="0"/>
          </a:p>
        </p:txBody>
      </p:sp>
    </p:spTree>
    <p:extLst>
      <p:ext uri="{BB962C8B-B14F-4D97-AF65-F5344CB8AC3E}">
        <p14:creationId xmlns:p14="http://schemas.microsoft.com/office/powerpoint/2010/main" val="222640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a:bodyPr>
          <a:lstStyle/>
          <a:p>
            <a:r>
              <a:rPr lang="sl-SI" sz="2400" dirty="0"/>
              <a:t>Izbira kontrolnih kart prevladujočih tipov (x̅-s/R, p, </a:t>
            </a:r>
            <a:r>
              <a:rPr lang="sl-SI" sz="2400" dirty="0" err="1"/>
              <a:t>np</a:t>
            </a:r>
            <a:r>
              <a:rPr lang="sl-SI" sz="2400" dirty="0"/>
              <a:t>, c, u)</a:t>
            </a:r>
          </a:p>
        </p:txBody>
      </p:sp>
      <p:pic>
        <p:nvPicPr>
          <p:cNvPr id="5" name="Označba mesta vsebine 4"/>
          <p:cNvPicPr>
            <a:picLocks noGrp="1" noChangeAspect="1"/>
          </p:cNvPicPr>
          <p:nvPr>
            <p:ph idx="1"/>
          </p:nvPr>
        </p:nvPicPr>
        <p:blipFill>
          <a:blip r:embed="rId2"/>
          <a:stretch>
            <a:fillRect/>
          </a:stretch>
        </p:blipFill>
        <p:spPr>
          <a:xfrm>
            <a:off x="465607" y="908720"/>
            <a:ext cx="8426873" cy="5688632"/>
          </a:xfrm>
          <a:prstGeom prst="rect">
            <a:avLst/>
          </a:prstGeom>
        </p:spPr>
      </p:pic>
    </p:spTree>
    <p:extLst>
      <p:ext uri="{BB962C8B-B14F-4D97-AF65-F5344CB8AC3E}">
        <p14:creationId xmlns:p14="http://schemas.microsoft.com/office/powerpoint/2010/main" val="222935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800" dirty="0">
                <a:solidFill>
                  <a:prstClr val="black"/>
                </a:solidFill>
              </a:rPr>
              <a:t>POSEBNE VRSTE KONTROLNIH KART  (1)</a:t>
            </a:r>
            <a:endParaRPr lang="sl-SI" dirty="0"/>
          </a:p>
        </p:txBody>
      </p:sp>
      <p:sp>
        <p:nvSpPr>
          <p:cNvPr id="3" name="Označba mesta vsebine 2"/>
          <p:cNvSpPr>
            <a:spLocks noGrp="1"/>
          </p:cNvSpPr>
          <p:nvPr>
            <p:ph idx="1"/>
          </p:nvPr>
        </p:nvSpPr>
        <p:spPr>
          <a:xfrm>
            <a:off x="457200" y="1268760"/>
            <a:ext cx="8229600" cy="5256584"/>
          </a:xfrm>
        </p:spPr>
        <p:txBody>
          <a:bodyPr>
            <a:normAutofit/>
          </a:bodyPr>
          <a:lstStyle/>
          <a:p>
            <a:r>
              <a:rPr lang="sl-SI" sz="2400" b="1" dirty="0"/>
              <a:t>Eksponentno ponderirana karta pomičnega povprečja </a:t>
            </a:r>
            <a:r>
              <a:rPr lang="sl-SI" sz="2400" dirty="0"/>
              <a:t>(</a:t>
            </a:r>
            <a:r>
              <a:rPr lang="sl-SI" sz="2400" dirty="0" err="1"/>
              <a:t>exponentially</a:t>
            </a:r>
            <a:r>
              <a:rPr lang="sl-SI" sz="2400" dirty="0"/>
              <a:t> </a:t>
            </a:r>
            <a:r>
              <a:rPr lang="sl-SI" sz="2400" dirty="0" err="1"/>
              <a:t>weighted</a:t>
            </a:r>
            <a:r>
              <a:rPr lang="sl-SI" sz="2400" dirty="0"/>
              <a:t> </a:t>
            </a:r>
            <a:r>
              <a:rPr lang="sl-SI" sz="2400" dirty="0" err="1"/>
              <a:t>moving</a:t>
            </a:r>
            <a:r>
              <a:rPr lang="sl-SI" sz="2400" dirty="0"/>
              <a:t> </a:t>
            </a:r>
            <a:r>
              <a:rPr lang="sl-SI" sz="2400" dirty="0" err="1"/>
              <a:t>average</a:t>
            </a:r>
            <a:r>
              <a:rPr lang="sl-SI" sz="2400" dirty="0"/>
              <a:t> </a:t>
            </a:r>
            <a:r>
              <a:rPr lang="sl-SI" sz="2400" dirty="0" err="1"/>
              <a:t>chart</a:t>
            </a:r>
            <a:r>
              <a:rPr lang="sl-SI" sz="2400" dirty="0"/>
              <a:t>, </a:t>
            </a:r>
            <a:r>
              <a:rPr lang="sl-SI" sz="2400" dirty="0" err="1"/>
              <a:t>okr</a:t>
            </a:r>
            <a:r>
              <a:rPr lang="sl-SI" sz="2400" dirty="0"/>
              <a:t>. </a:t>
            </a:r>
            <a:r>
              <a:rPr lang="sl-SI" sz="2400" b="1" dirty="0"/>
              <a:t>EWMA</a:t>
            </a:r>
            <a:r>
              <a:rPr lang="sl-SI" sz="2400" dirty="0"/>
              <a:t>) hitro in občutljivo zaznava tudi manjše motnje procesa. Lahko služi tudi za regulacijske posege v proces.</a:t>
            </a:r>
          </a:p>
          <a:p>
            <a:r>
              <a:rPr lang="sl-SI" sz="2400" b="1" dirty="0"/>
              <a:t>Karta kumulativne vsote </a:t>
            </a:r>
            <a:r>
              <a:rPr lang="sl-SI" sz="2400" dirty="0"/>
              <a:t>(</a:t>
            </a:r>
            <a:r>
              <a:rPr lang="sl-SI" sz="2400" dirty="0" err="1"/>
              <a:t>okr</a:t>
            </a:r>
            <a:r>
              <a:rPr lang="sl-SI" sz="2400" dirty="0"/>
              <a:t>. </a:t>
            </a:r>
            <a:r>
              <a:rPr lang="sl-SI" sz="2400" b="1" dirty="0"/>
              <a:t>„CUSUM“) </a:t>
            </a:r>
            <a:r>
              <a:rPr lang="sl-SI" sz="2400" dirty="0"/>
              <a:t>tudi zelo hitro in zelo nazorno zaznava majhne premike v legi procesa. Njena izvedenka „</a:t>
            </a:r>
            <a:r>
              <a:rPr lang="sl-SI" sz="2400" b="1" dirty="0"/>
              <a:t>CUSCORE“</a:t>
            </a:r>
            <a:r>
              <a:rPr lang="sl-SI" sz="2400" dirty="0"/>
              <a:t> </a:t>
            </a:r>
            <a:r>
              <a:rPr lang="sl-SI" sz="2400" dirty="0" err="1"/>
              <a:t>chart</a:t>
            </a:r>
            <a:r>
              <a:rPr lang="sl-SI" sz="2400" dirty="0"/>
              <a:t>  občutljivo zaznava vnaprej opredeljene oblike signalov prekritih s šumom.</a:t>
            </a:r>
          </a:p>
          <a:p>
            <a:r>
              <a:rPr lang="sl-SI" sz="2400" dirty="0"/>
              <a:t>Karta pomičnega povprečja in razpona pride v poštev za </a:t>
            </a:r>
            <a:r>
              <a:rPr lang="sl-SI" sz="2400" b="1" dirty="0"/>
              <a:t>zaporedne posamične (individualne) vrednosti,</a:t>
            </a:r>
            <a:r>
              <a:rPr lang="sl-SI" sz="2400" dirty="0"/>
              <a:t> če narava procesa ne omogoča </a:t>
            </a:r>
            <a:r>
              <a:rPr lang="sl-SI" sz="2400" b="1" dirty="0"/>
              <a:t>simultanih</a:t>
            </a:r>
            <a:r>
              <a:rPr lang="sl-SI" sz="2400" dirty="0"/>
              <a:t> vzorcev z več vrednostmi. Vzorec zato sestavimo iz več </a:t>
            </a:r>
            <a:r>
              <a:rPr lang="sl-SI" sz="2400" b="1" dirty="0"/>
              <a:t>zaporednih</a:t>
            </a:r>
            <a:r>
              <a:rPr lang="sl-SI" sz="2400" dirty="0"/>
              <a:t> vrednosti in ga sproti pomikamo za eno vrednost naprej.</a:t>
            </a:r>
          </a:p>
          <a:p>
            <a:endParaRPr lang="sl-SI" sz="2400" dirty="0"/>
          </a:p>
        </p:txBody>
      </p:sp>
    </p:spTree>
    <p:extLst>
      <p:ext uri="{BB962C8B-B14F-4D97-AF65-F5344CB8AC3E}">
        <p14:creationId xmlns:p14="http://schemas.microsoft.com/office/powerpoint/2010/main" val="856067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rmAutofit/>
          </a:bodyPr>
          <a:lstStyle/>
          <a:p>
            <a:r>
              <a:rPr lang="sl-SI" sz="2800" dirty="0"/>
              <a:t>POSEBNE VRSTE KONTROLNIH KART  (2)</a:t>
            </a:r>
          </a:p>
        </p:txBody>
      </p:sp>
      <p:sp>
        <p:nvSpPr>
          <p:cNvPr id="3" name="Označba mesta vsebine 2"/>
          <p:cNvSpPr>
            <a:spLocks noGrp="1"/>
          </p:cNvSpPr>
          <p:nvPr>
            <p:ph idx="1"/>
          </p:nvPr>
        </p:nvSpPr>
        <p:spPr>
          <a:xfrm>
            <a:off x="457200" y="1052736"/>
            <a:ext cx="8229600" cy="5472608"/>
          </a:xfrm>
        </p:spPr>
        <p:txBody>
          <a:bodyPr>
            <a:normAutofit fontScale="77500" lnSpcReduction="20000"/>
          </a:bodyPr>
          <a:lstStyle/>
          <a:p>
            <a:r>
              <a:rPr lang="sl-SI" sz="3600" dirty="0"/>
              <a:t>Karte </a:t>
            </a:r>
            <a:r>
              <a:rPr lang="sl-SI" sz="3600" b="1" dirty="0"/>
              <a:t>štetja skladnih </a:t>
            </a:r>
            <a:r>
              <a:rPr lang="sl-SI" sz="3600" dirty="0"/>
              <a:t>(rednih, nemotenih) </a:t>
            </a:r>
            <a:r>
              <a:rPr lang="sl-SI" sz="3600" b="1" dirty="0"/>
              <a:t>dogodkov med dvema neskladnima </a:t>
            </a:r>
            <a:r>
              <a:rPr lang="sl-SI" sz="3600" dirty="0"/>
              <a:t>(izrednima, motenima) , označene z različnimi imeni (</a:t>
            </a:r>
            <a:r>
              <a:rPr lang="sl-SI" sz="3600" b="1" dirty="0">
                <a:solidFill>
                  <a:prstClr val="black"/>
                </a:solidFill>
              </a:rPr>
              <a:t>g-</a:t>
            </a:r>
            <a:r>
              <a:rPr lang="sl-SI" sz="3600" b="1" dirty="0" err="1">
                <a:solidFill>
                  <a:prstClr val="black"/>
                </a:solidFill>
              </a:rPr>
              <a:t>charts</a:t>
            </a:r>
            <a:r>
              <a:rPr lang="sl-SI" sz="3600" b="1" dirty="0">
                <a:solidFill>
                  <a:prstClr val="black"/>
                </a:solidFill>
              </a:rPr>
              <a:t>, </a:t>
            </a:r>
            <a:r>
              <a:rPr lang="sl-SI" sz="3600" b="1" dirty="0" err="1"/>
              <a:t>cumulative</a:t>
            </a:r>
            <a:r>
              <a:rPr lang="sl-SI" sz="3600" b="1" dirty="0"/>
              <a:t> </a:t>
            </a:r>
            <a:r>
              <a:rPr lang="sl-SI" sz="3600" b="1" dirty="0" err="1"/>
              <a:t>count</a:t>
            </a:r>
            <a:r>
              <a:rPr lang="sl-SI" sz="3600" b="1" dirty="0"/>
              <a:t> </a:t>
            </a:r>
            <a:r>
              <a:rPr lang="sl-SI" sz="3600" b="1" dirty="0" err="1"/>
              <a:t>charts</a:t>
            </a:r>
            <a:r>
              <a:rPr lang="sl-SI" sz="3600" b="1" dirty="0"/>
              <a:t> </a:t>
            </a:r>
            <a:r>
              <a:rPr lang="sl-SI" sz="3600" dirty="0"/>
              <a:t>itd.) so atributivne karte novejšega izvora in so posebej primerne za procese z zelo majhnim izmetom.</a:t>
            </a:r>
          </a:p>
          <a:p>
            <a:r>
              <a:rPr lang="sl-SI" sz="3600" dirty="0"/>
              <a:t>Tako imenovane </a:t>
            </a:r>
            <a:r>
              <a:rPr lang="sl-SI" sz="3600" b="1" dirty="0"/>
              <a:t>"conske" karte </a:t>
            </a:r>
            <a:r>
              <a:rPr lang="sl-SI" sz="3600" dirty="0"/>
              <a:t>(</a:t>
            </a:r>
            <a:r>
              <a:rPr lang="sl-SI" sz="3600" b="1" dirty="0"/>
              <a:t>"zone </a:t>
            </a:r>
            <a:r>
              <a:rPr lang="sl-SI" sz="3600" b="1" dirty="0" err="1"/>
              <a:t>charts</a:t>
            </a:r>
            <a:r>
              <a:rPr lang="sl-SI" sz="3600" dirty="0"/>
              <a:t>"): vrednosti, ki padajo v pasove (cone) različne oddaljenosti od centralne (središčne) linije karte, prejemajo število točk glede na oddaljenost pasu od središčne linije. Točke se na eni strani središčnice kumulativno seštevajo. Vsota ali doseže kritično vrednost (signal za motnjo)ali pa se resetira na nov začetek štetja pri prehodu na drugo stran središčnice. </a:t>
            </a:r>
          </a:p>
          <a:p>
            <a:pPr marL="514350" indent="-514350">
              <a:buAutoNum type="arabicPeriod" startAt="4"/>
            </a:pPr>
            <a:endParaRPr lang="sl-SI" sz="3400" dirty="0"/>
          </a:p>
          <a:p>
            <a:pPr marL="514350" indent="-514350">
              <a:buAutoNum type="arabicPeriod" startAt="4"/>
            </a:pPr>
            <a:endParaRPr lang="sl-SI" sz="3400" dirty="0"/>
          </a:p>
          <a:p>
            <a:pPr marL="514350" indent="-514350">
              <a:buAutoNum type="arabicPeriod" startAt="4"/>
            </a:pPr>
            <a:endParaRPr lang="sl-SI" sz="3400" dirty="0"/>
          </a:p>
          <a:p>
            <a:pPr marL="514350" indent="-514350">
              <a:buFont typeface="+mj-lt"/>
              <a:buAutoNum type="arabicPeriod"/>
            </a:pPr>
            <a:endParaRPr lang="sl-SI" sz="3400" dirty="0"/>
          </a:p>
          <a:p>
            <a:pPr marL="514350" indent="-514350">
              <a:buFont typeface="+mj-lt"/>
              <a:buAutoNum type="arabicPeriod"/>
            </a:pPr>
            <a:endParaRPr lang="sl-SI" sz="3400" dirty="0"/>
          </a:p>
          <a:p>
            <a:pPr marL="514350" indent="-514350">
              <a:buFont typeface="+mj-lt"/>
              <a:buAutoNum type="arabicPeriod"/>
            </a:pPr>
            <a:endParaRPr lang="sl-SI" sz="3400" dirty="0"/>
          </a:p>
          <a:p>
            <a:pPr marL="514350" indent="-514350">
              <a:buFont typeface="+mj-lt"/>
              <a:buAutoNum type="arabicPeriod"/>
            </a:pPr>
            <a:endParaRPr lang="sl-SI" sz="3400" dirty="0"/>
          </a:p>
          <a:p>
            <a:pPr marL="514350" indent="-514350">
              <a:buFont typeface="+mj-lt"/>
              <a:buAutoNum type="arabicPeriod"/>
            </a:pPr>
            <a:endParaRPr lang="sl-SI" sz="3400" dirty="0"/>
          </a:p>
          <a:p>
            <a:pPr marL="514350" indent="-514350">
              <a:buFont typeface="+mj-lt"/>
              <a:buAutoNum type="arabicPeriod"/>
            </a:pPr>
            <a:endParaRPr lang="sl-SI" sz="3400" dirty="0"/>
          </a:p>
          <a:p>
            <a:endParaRPr lang="sl-SI" sz="3400" dirty="0"/>
          </a:p>
          <a:p>
            <a:endParaRPr lang="sl-SI" sz="3400" dirty="0"/>
          </a:p>
          <a:p>
            <a:endParaRPr lang="sl-SI" sz="3400" dirty="0"/>
          </a:p>
          <a:p>
            <a:endParaRPr lang="sl-SI" dirty="0"/>
          </a:p>
        </p:txBody>
      </p:sp>
    </p:spTree>
    <p:extLst>
      <p:ext uri="{BB962C8B-B14F-4D97-AF65-F5344CB8AC3E}">
        <p14:creationId xmlns:p14="http://schemas.microsoft.com/office/powerpoint/2010/main" val="1042096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lstStyle/>
          <a:p>
            <a:r>
              <a:rPr lang="sl-SI" sz="2800" dirty="0">
                <a:solidFill>
                  <a:prstClr val="black"/>
                </a:solidFill>
              </a:rPr>
              <a:t>POSEBNE VRSTE KONTROLNIH KART  (3)</a:t>
            </a:r>
            <a:endParaRPr lang="sl-SI" dirty="0"/>
          </a:p>
        </p:txBody>
      </p:sp>
      <p:sp>
        <p:nvSpPr>
          <p:cNvPr id="3" name="Označba mesta vsebine 2"/>
          <p:cNvSpPr>
            <a:spLocks noGrp="1"/>
          </p:cNvSpPr>
          <p:nvPr>
            <p:ph idx="1"/>
          </p:nvPr>
        </p:nvSpPr>
        <p:spPr>
          <a:xfrm>
            <a:off x="457200" y="980728"/>
            <a:ext cx="8229600" cy="5688632"/>
          </a:xfrm>
        </p:spPr>
        <p:txBody>
          <a:bodyPr>
            <a:normAutofit lnSpcReduction="10000"/>
          </a:bodyPr>
          <a:lstStyle/>
          <a:p>
            <a:r>
              <a:rPr lang="sl-SI" sz="2800" dirty="0">
                <a:solidFill>
                  <a:prstClr val="black"/>
                </a:solidFill>
              </a:rPr>
              <a:t>Kontrolne karte za obvladovanje </a:t>
            </a:r>
            <a:r>
              <a:rPr lang="sl-SI" sz="2800" b="1" dirty="0">
                <a:solidFill>
                  <a:prstClr val="black"/>
                </a:solidFill>
              </a:rPr>
              <a:t>več</a:t>
            </a:r>
            <a:r>
              <a:rPr lang="sl-SI" sz="2800" dirty="0">
                <a:solidFill>
                  <a:prstClr val="black"/>
                </a:solidFill>
              </a:rPr>
              <a:t> (neodvisnih ali koreliranih) </a:t>
            </a:r>
            <a:r>
              <a:rPr lang="sl-SI" sz="2800" b="1" dirty="0">
                <a:solidFill>
                  <a:prstClr val="black"/>
                </a:solidFill>
              </a:rPr>
              <a:t>vzporednih tokov podatkov </a:t>
            </a:r>
            <a:r>
              <a:rPr lang="sl-SI" sz="2800" dirty="0">
                <a:solidFill>
                  <a:prstClr val="black"/>
                </a:solidFill>
              </a:rPr>
              <a:t>hkrati (</a:t>
            </a:r>
            <a:r>
              <a:rPr lang="sl-SI" sz="2800" b="1" dirty="0" err="1">
                <a:solidFill>
                  <a:prstClr val="black"/>
                </a:solidFill>
              </a:rPr>
              <a:t>multivariatne</a:t>
            </a:r>
            <a:r>
              <a:rPr lang="sl-SI" sz="2800" b="1" dirty="0">
                <a:solidFill>
                  <a:prstClr val="black"/>
                </a:solidFill>
              </a:rPr>
              <a:t> karte</a:t>
            </a:r>
            <a:r>
              <a:rPr lang="sl-SI" sz="2800" dirty="0">
                <a:solidFill>
                  <a:prstClr val="black"/>
                </a:solidFill>
              </a:rPr>
              <a:t>).</a:t>
            </a:r>
          </a:p>
          <a:p>
            <a:r>
              <a:rPr lang="sl-SI" sz="2800" dirty="0">
                <a:solidFill>
                  <a:prstClr val="black"/>
                </a:solidFill>
              </a:rPr>
              <a:t>Tako imenovane </a:t>
            </a:r>
            <a:r>
              <a:rPr lang="sl-SI" sz="2800" b="1" dirty="0">
                <a:solidFill>
                  <a:prstClr val="black"/>
                </a:solidFill>
              </a:rPr>
              <a:t>prevzemne kontrolne karte </a:t>
            </a:r>
            <a:r>
              <a:rPr lang="sl-SI" sz="2800" dirty="0">
                <a:solidFill>
                  <a:prstClr val="black"/>
                </a:solidFill>
              </a:rPr>
              <a:t>(»</a:t>
            </a:r>
            <a:r>
              <a:rPr lang="sl-SI" sz="2800" dirty="0" err="1">
                <a:solidFill>
                  <a:prstClr val="black"/>
                </a:solidFill>
              </a:rPr>
              <a:t>acceptance</a:t>
            </a:r>
            <a:r>
              <a:rPr lang="sl-SI" sz="2800" dirty="0">
                <a:solidFill>
                  <a:prstClr val="black"/>
                </a:solidFill>
              </a:rPr>
              <a:t> </a:t>
            </a:r>
            <a:r>
              <a:rPr lang="sl-SI" sz="2800" dirty="0" err="1">
                <a:solidFill>
                  <a:prstClr val="black"/>
                </a:solidFill>
              </a:rPr>
              <a:t>control</a:t>
            </a:r>
            <a:r>
              <a:rPr lang="sl-SI" sz="2800" dirty="0">
                <a:solidFill>
                  <a:prstClr val="black"/>
                </a:solidFill>
              </a:rPr>
              <a:t> </a:t>
            </a:r>
            <a:r>
              <a:rPr lang="sl-SI" sz="2800" dirty="0" err="1">
                <a:solidFill>
                  <a:prstClr val="black"/>
                </a:solidFill>
              </a:rPr>
              <a:t>charts</a:t>
            </a:r>
            <a:r>
              <a:rPr lang="sl-SI" sz="2800" dirty="0">
                <a:solidFill>
                  <a:prstClr val="black"/>
                </a:solidFill>
              </a:rPr>
              <a:t>«), katerih kontrolne meje niso izračunane samo na podlagi razpršenosti v samem vzorcu, ampak tudi npr. na podlagi (znanih) skokovitih sprememb sestave vhodnega materiala, postopne obrabe orodja, tolerančnih mej itd. </a:t>
            </a:r>
          </a:p>
          <a:p>
            <a:pPr lvl="0"/>
            <a:r>
              <a:rPr lang="sl-SI" sz="2800" dirty="0">
                <a:solidFill>
                  <a:prstClr val="black"/>
                </a:solidFill>
              </a:rPr>
              <a:t>Razne kontrolne karte posebej prilagojene za </a:t>
            </a:r>
            <a:r>
              <a:rPr lang="sl-SI" sz="2800" b="1" dirty="0">
                <a:solidFill>
                  <a:prstClr val="black"/>
                </a:solidFill>
              </a:rPr>
              <a:t>serijsko</a:t>
            </a:r>
            <a:r>
              <a:rPr lang="sl-SI" sz="2800" dirty="0">
                <a:solidFill>
                  <a:prstClr val="black"/>
                </a:solidFill>
              </a:rPr>
              <a:t> </a:t>
            </a:r>
            <a:r>
              <a:rPr lang="sl-SI" sz="2800" b="1" dirty="0">
                <a:solidFill>
                  <a:prstClr val="black"/>
                </a:solidFill>
              </a:rPr>
              <a:t>korelirane</a:t>
            </a:r>
            <a:r>
              <a:rPr lang="sl-SI" sz="2800" dirty="0">
                <a:solidFill>
                  <a:prstClr val="black"/>
                </a:solidFill>
              </a:rPr>
              <a:t> zaporedne vrednosti. Te karte zahtevajo čisto posebne matematične prijeme npr. s področja obravnave časovnih vrst ali s področja regulacijske teorije in tehnike.</a:t>
            </a:r>
          </a:p>
          <a:p>
            <a:endParaRPr lang="sl-SI" sz="2800" dirty="0">
              <a:solidFill>
                <a:prstClr val="black"/>
              </a:solidFill>
            </a:endParaRPr>
          </a:p>
          <a:p>
            <a:endParaRPr lang="sl-SI" sz="2000" dirty="0">
              <a:solidFill>
                <a:prstClr val="black"/>
              </a:solidFill>
            </a:endParaRPr>
          </a:p>
          <a:p>
            <a:pPr marL="0" indent="0">
              <a:buNone/>
            </a:pPr>
            <a:endParaRPr lang="sl-SI" dirty="0"/>
          </a:p>
        </p:txBody>
      </p:sp>
    </p:spTree>
    <p:extLst>
      <p:ext uri="{BB962C8B-B14F-4D97-AF65-F5344CB8AC3E}">
        <p14:creationId xmlns:p14="http://schemas.microsoft.com/office/powerpoint/2010/main" val="4128368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2074"/>
          </a:xfrm>
        </p:spPr>
        <p:txBody>
          <a:bodyPr>
            <a:normAutofit/>
          </a:bodyPr>
          <a:lstStyle/>
          <a:p>
            <a:r>
              <a:rPr lang="sl-SI" sz="2800" dirty="0"/>
              <a:t>Kontrolna karta kot statistični test</a:t>
            </a:r>
          </a:p>
        </p:txBody>
      </p:sp>
      <p:sp>
        <p:nvSpPr>
          <p:cNvPr id="3" name="Označba mesta vsebine 2"/>
          <p:cNvSpPr>
            <a:spLocks noGrp="1"/>
          </p:cNvSpPr>
          <p:nvPr>
            <p:ph idx="1"/>
          </p:nvPr>
        </p:nvSpPr>
        <p:spPr>
          <a:xfrm>
            <a:off x="457200" y="836712"/>
            <a:ext cx="8435280" cy="5289451"/>
          </a:xfrm>
        </p:spPr>
        <p:txBody>
          <a:bodyPr>
            <a:normAutofit lnSpcReduction="10000"/>
          </a:bodyPr>
          <a:lstStyle/>
          <a:p>
            <a:pPr marL="0" indent="0">
              <a:buNone/>
            </a:pPr>
            <a:r>
              <a:rPr lang="sl-SI" sz="2800" dirty="0"/>
              <a:t>Prevladujoče – vendar ne povsem soglasno – je mnenje, da je kontrolna karta neke vrste permanentni statistični test, kjer se preverjata ničelna hipoteza : proces je stabilen in alternativna hipoteza : v procesu je prišlo do motnje. </a:t>
            </a:r>
          </a:p>
          <a:p>
            <a:pPr marL="0" indent="0">
              <a:buNone/>
            </a:pPr>
            <a:r>
              <a:rPr lang="sl-SI" sz="2800" dirty="0"/>
              <a:t>Tak pristop omogoča uporabo orodij za oceno testne „moči“ („</a:t>
            </a:r>
            <a:r>
              <a:rPr lang="sl-SI" sz="2800" dirty="0" err="1"/>
              <a:t>power</a:t>
            </a:r>
            <a:r>
              <a:rPr lang="sl-SI" sz="2800" dirty="0"/>
              <a:t>“), izračun krivulje OC (operacijske karakteristike) in drugih parametrov, npr. ARL. </a:t>
            </a:r>
          </a:p>
          <a:p>
            <a:pPr marL="0" indent="0">
              <a:buNone/>
            </a:pPr>
            <a:r>
              <a:rPr lang="sl-SI" sz="2800" dirty="0"/>
              <a:t>Lastnosti kontrolnih kart pa se zlasti pri na novo zasnovanih tipih kontrolnih kart, ki jih kar mrgoli v strokovni literaturi, pogosto raziskujejo in testirajo z več ali manj obsežnimi računalniškimi simulacijami</a:t>
            </a:r>
            <a:r>
              <a:rPr lang="sl-SI" sz="2400" dirty="0"/>
              <a:t>.</a:t>
            </a:r>
          </a:p>
        </p:txBody>
      </p:sp>
    </p:spTree>
    <p:extLst>
      <p:ext uri="{BB962C8B-B14F-4D97-AF65-F5344CB8AC3E}">
        <p14:creationId xmlns:p14="http://schemas.microsoft.com/office/powerpoint/2010/main" val="117533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normAutofit/>
          </a:bodyPr>
          <a:lstStyle/>
          <a:p>
            <a:r>
              <a:rPr lang="sl-SI" sz="2800" dirty="0"/>
              <a:t>Odzivne karakteristike kontrolnih kart</a:t>
            </a:r>
          </a:p>
        </p:txBody>
      </p:sp>
      <p:sp>
        <p:nvSpPr>
          <p:cNvPr id="3" name="Označba mesta vsebine 2"/>
          <p:cNvSpPr>
            <a:spLocks noGrp="1"/>
          </p:cNvSpPr>
          <p:nvPr>
            <p:ph idx="1"/>
          </p:nvPr>
        </p:nvSpPr>
        <p:spPr>
          <a:xfrm>
            <a:off x="457200" y="908720"/>
            <a:ext cx="8229600" cy="5688632"/>
          </a:xfrm>
        </p:spPr>
        <p:txBody>
          <a:bodyPr>
            <a:normAutofit/>
          </a:bodyPr>
          <a:lstStyle/>
          <a:p>
            <a:pPr marL="0" indent="0">
              <a:buNone/>
            </a:pPr>
            <a:r>
              <a:rPr lang="sl-SI" sz="2800" dirty="0"/>
              <a:t>Zelo pomembna je </a:t>
            </a:r>
            <a:r>
              <a:rPr lang="sl-SI" sz="2800" b="1" dirty="0"/>
              <a:t>hitrost odziva </a:t>
            </a:r>
            <a:r>
              <a:rPr lang="sl-SI" sz="2800" dirty="0"/>
              <a:t>na motnje v procesu. Odziv je po navadi vidno izkazan na izrisu poteka vrednosti. Odzivnost je seveda odvisna od velikosti motnje (npr. od premika lege ali povečane razpršenosti procesa). Značilna lastnost kontrolne karte je v tem primeru t. im. </a:t>
            </a:r>
            <a:r>
              <a:rPr lang="sl-SI" sz="2800" b="1" dirty="0" err="1"/>
              <a:t>Average</a:t>
            </a:r>
            <a:r>
              <a:rPr lang="sl-SI" sz="2800" b="1" dirty="0"/>
              <a:t> Run </a:t>
            </a:r>
            <a:r>
              <a:rPr lang="sl-SI" sz="2800" b="1" dirty="0" err="1"/>
              <a:t>Length</a:t>
            </a:r>
            <a:r>
              <a:rPr lang="sl-SI" sz="2800" b="1" dirty="0"/>
              <a:t> </a:t>
            </a:r>
            <a:r>
              <a:rPr lang="sl-SI" sz="2800" dirty="0"/>
              <a:t>(</a:t>
            </a:r>
            <a:r>
              <a:rPr lang="sl-SI" sz="2800" b="1" dirty="0"/>
              <a:t>ARL)</a:t>
            </a:r>
            <a:r>
              <a:rPr lang="sl-SI" sz="2800" dirty="0"/>
              <a:t> ali </a:t>
            </a:r>
            <a:r>
              <a:rPr lang="sl-SI" sz="2800" b="1" dirty="0" err="1"/>
              <a:t>Average</a:t>
            </a:r>
            <a:r>
              <a:rPr lang="sl-SI" sz="2800" b="1" dirty="0"/>
              <a:t> Time to Signal </a:t>
            </a:r>
            <a:r>
              <a:rPr lang="sl-SI" sz="2800" dirty="0"/>
              <a:t>(</a:t>
            </a:r>
            <a:r>
              <a:rPr lang="sl-SI" sz="2800" b="1" dirty="0"/>
              <a:t>ATS</a:t>
            </a:r>
            <a:r>
              <a:rPr lang="sl-SI" sz="2800" dirty="0"/>
              <a:t>). Gre za </a:t>
            </a:r>
            <a:r>
              <a:rPr lang="sl-SI" sz="2800" b="1" dirty="0"/>
              <a:t>povprečno</a:t>
            </a:r>
            <a:r>
              <a:rPr lang="sl-SI" sz="2800" dirty="0"/>
              <a:t> (!) število vzorcev oz. vnesenih vrednosti do prve vrednosti, ki npr. pade izven kontrolnih mej ali kako drugače krši vzorec stabilnega poteka, in tako signalizira motnjo. Distribucija ARL je običajno močno asimetrična in je zato </a:t>
            </a:r>
            <a:r>
              <a:rPr lang="sl-SI" sz="2800" b="1" dirty="0"/>
              <a:t>mediana ARL </a:t>
            </a:r>
            <a:r>
              <a:rPr lang="sl-SI" sz="2800" dirty="0"/>
              <a:t>včasih</a:t>
            </a:r>
            <a:r>
              <a:rPr lang="sl-SI" sz="2800" b="1" dirty="0"/>
              <a:t> </a:t>
            </a:r>
            <a:r>
              <a:rPr lang="sl-SI" sz="2800" dirty="0"/>
              <a:t>nazornejši parameter. Zelo hitro reagirata npr. EWMA in CUSUM karti.</a:t>
            </a:r>
          </a:p>
        </p:txBody>
      </p:sp>
    </p:spTree>
    <p:extLst>
      <p:ext uri="{BB962C8B-B14F-4D97-AF65-F5344CB8AC3E}">
        <p14:creationId xmlns:p14="http://schemas.microsoft.com/office/powerpoint/2010/main" val="1573937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88640"/>
            <a:ext cx="8229600" cy="1224136"/>
          </a:xfrm>
        </p:spPr>
        <p:txBody>
          <a:bodyPr>
            <a:noAutofit/>
          </a:bodyPr>
          <a:lstStyle/>
          <a:p>
            <a:r>
              <a:rPr lang="sl-SI" sz="2800" dirty="0"/>
              <a:t>Kontrolne karte so orodje za obvladovanje procesov, procesi pa so poglavitno orodje za obvladovanje kakovosti</a:t>
            </a:r>
          </a:p>
        </p:txBody>
      </p:sp>
      <p:sp>
        <p:nvSpPr>
          <p:cNvPr id="3" name="Označba mesta vsebine 2"/>
          <p:cNvSpPr>
            <a:spLocks noGrp="1"/>
          </p:cNvSpPr>
          <p:nvPr>
            <p:ph idx="1"/>
          </p:nvPr>
        </p:nvSpPr>
        <p:spPr>
          <a:xfrm>
            <a:off x="457200" y="1556792"/>
            <a:ext cx="8229600" cy="4824536"/>
          </a:xfrm>
        </p:spPr>
        <p:txBody>
          <a:bodyPr>
            <a:normAutofit fontScale="77500" lnSpcReduction="20000"/>
          </a:bodyPr>
          <a:lstStyle/>
          <a:p>
            <a:r>
              <a:rPr lang="sl-SI" sz="4000" b="1" dirty="0"/>
              <a:t>Proces</a:t>
            </a:r>
            <a:r>
              <a:rPr lang="sl-SI" sz="4000" dirty="0"/>
              <a:t> je lahko kakršnokoli dogajanje, ki opravlja neko smiselno nalogo in pretvarja »</a:t>
            </a:r>
            <a:r>
              <a:rPr lang="sl-SI" sz="4000" b="1" dirty="0"/>
              <a:t>vhode</a:t>
            </a:r>
            <a:r>
              <a:rPr lang="sl-SI" sz="4000" dirty="0"/>
              <a:t>« v »</a:t>
            </a:r>
            <a:r>
              <a:rPr lang="sl-SI" sz="4000" b="1" dirty="0"/>
              <a:t>izhode</a:t>
            </a:r>
            <a:r>
              <a:rPr lang="sl-SI" sz="4000" dirty="0"/>
              <a:t>«.</a:t>
            </a:r>
          </a:p>
          <a:p>
            <a:r>
              <a:rPr lang="sl-SI" sz="4000" dirty="0"/>
              <a:t>Primeri </a:t>
            </a:r>
            <a:r>
              <a:rPr lang="sl-SI" sz="4000" b="1" dirty="0"/>
              <a:t>tehnološko-proizvodnih procesov </a:t>
            </a:r>
            <a:r>
              <a:rPr lang="sl-SI" sz="4000" dirty="0"/>
              <a:t>so mehanska in toplotna obdelava, npr. struženje, varjenje, preoblikovanje, sušenje, kemijske pretvorbe, pretovarjanje, transport itd., pa tudi sortiranje, preštevanje itd. </a:t>
            </a:r>
          </a:p>
          <a:p>
            <a:r>
              <a:rPr lang="sl-SI" sz="4000" dirty="0"/>
              <a:t>Tudi </a:t>
            </a:r>
            <a:r>
              <a:rPr lang="sl-SI" sz="4000" b="1" dirty="0"/>
              <a:t>storitveni procesi </a:t>
            </a:r>
            <a:r>
              <a:rPr lang="sl-SI" sz="4000" dirty="0"/>
              <a:t>se lahko obvladujejo s pomočjo kontrolnih kart, npr. v zdravstvu, bančništvu, prevozništvu, trgovini … in drugih storitvenih dejavnostih.</a:t>
            </a:r>
          </a:p>
        </p:txBody>
      </p:sp>
    </p:spTree>
    <p:extLst>
      <p:ext uri="{BB962C8B-B14F-4D97-AF65-F5344CB8AC3E}">
        <p14:creationId xmlns:p14="http://schemas.microsoft.com/office/powerpoint/2010/main" val="165811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normAutofit/>
          </a:bodyPr>
          <a:lstStyle/>
          <a:p>
            <a:r>
              <a:rPr lang="sl-SI" sz="3200" dirty="0"/>
              <a:t>Matematična zahtevnost kontrolnih kart</a:t>
            </a:r>
          </a:p>
        </p:txBody>
      </p:sp>
      <p:sp>
        <p:nvSpPr>
          <p:cNvPr id="3" name="Označba mesta vsebine 2"/>
          <p:cNvSpPr>
            <a:spLocks noGrp="1"/>
          </p:cNvSpPr>
          <p:nvPr>
            <p:ph idx="1"/>
          </p:nvPr>
        </p:nvSpPr>
        <p:spPr>
          <a:xfrm>
            <a:off x="457200" y="1052736"/>
            <a:ext cx="8435280" cy="5616624"/>
          </a:xfrm>
        </p:spPr>
        <p:txBody>
          <a:bodyPr>
            <a:normAutofit fontScale="92500"/>
          </a:bodyPr>
          <a:lstStyle/>
          <a:p>
            <a:r>
              <a:rPr lang="sl-SI" sz="2800" dirty="0">
                <a:solidFill>
                  <a:prstClr val="black"/>
                </a:solidFill>
              </a:rPr>
              <a:t>Zmerno zahtevne so karte tipa </a:t>
            </a:r>
            <a:r>
              <a:rPr lang="sl-SI" sz="2800" b="1" dirty="0">
                <a:solidFill>
                  <a:prstClr val="black"/>
                </a:solidFill>
              </a:rPr>
              <a:t>EWMA in CUSUM</a:t>
            </a:r>
            <a:r>
              <a:rPr lang="sl-SI" sz="2800" dirty="0">
                <a:solidFill>
                  <a:prstClr val="black"/>
                </a:solidFill>
              </a:rPr>
              <a:t>, primerne za hitro zaznavanje razmeroma majhnih motenj v procesu.</a:t>
            </a:r>
          </a:p>
          <a:p>
            <a:r>
              <a:rPr lang="sl-SI" sz="2800" dirty="0">
                <a:solidFill>
                  <a:prstClr val="black"/>
                </a:solidFill>
              </a:rPr>
              <a:t>Razmeroma zahtevne so tudi </a:t>
            </a:r>
            <a:r>
              <a:rPr lang="sl-SI" sz="2800" b="1" dirty="0" err="1">
                <a:solidFill>
                  <a:prstClr val="black"/>
                </a:solidFill>
              </a:rPr>
              <a:t>multivariatne</a:t>
            </a:r>
            <a:r>
              <a:rPr lang="sl-SI" sz="2800" dirty="0">
                <a:solidFill>
                  <a:prstClr val="black"/>
                </a:solidFill>
              </a:rPr>
              <a:t> karte s parametri, ki povzemajo kolektivne lastnosti procesa.</a:t>
            </a:r>
          </a:p>
          <a:p>
            <a:r>
              <a:rPr lang="sl-SI" sz="2800" dirty="0">
                <a:solidFill>
                  <a:prstClr val="black"/>
                </a:solidFill>
              </a:rPr>
              <a:t>Zelo zahtevne pa so karte, kjer </a:t>
            </a:r>
            <a:r>
              <a:rPr lang="sl-SI" sz="2800" b="1" dirty="0">
                <a:solidFill>
                  <a:prstClr val="black"/>
                </a:solidFill>
              </a:rPr>
              <a:t>močno asimetrična </a:t>
            </a:r>
            <a:r>
              <a:rPr lang="sl-SI" sz="2800" dirty="0">
                <a:solidFill>
                  <a:prstClr val="black"/>
                </a:solidFill>
              </a:rPr>
              <a:t>(poševna) </a:t>
            </a:r>
            <a:r>
              <a:rPr lang="sl-SI" sz="2800" b="1" dirty="0">
                <a:solidFill>
                  <a:prstClr val="black"/>
                </a:solidFill>
              </a:rPr>
              <a:t>porazdelitev</a:t>
            </a:r>
            <a:r>
              <a:rPr lang="sl-SI" sz="2800" dirty="0">
                <a:solidFill>
                  <a:prstClr val="black"/>
                </a:solidFill>
              </a:rPr>
              <a:t> procesnih vrednosti ne omogoča več (sicer običajnih) simetričnih kontrolnih mej. Izračun kontrolnih mej lahko postane zelo zapleten.</a:t>
            </a:r>
          </a:p>
          <a:p>
            <a:r>
              <a:rPr lang="sl-SI" sz="2800" dirty="0">
                <a:solidFill>
                  <a:prstClr val="black"/>
                </a:solidFill>
              </a:rPr>
              <a:t>Izjemno zahtevne so kontrolne karte za </a:t>
            </a:r>
            <a:r>
              <a:rPr lang="sl-SI" sz="2800" b="1" dirty="0">
                <a:solidFill>
                  <a:prstClr val="black"/>
                </a:solidFill>
              </a:rPr>
              <a:t>serijsko korelirane vrednosti</a:t>
            </a:r>
            <a:r>
              <a:rPr lang="sl-SI" sz="2800" dirty="0">
                <a:solidFill>
                  <a:prstClr val="black"/>
                </a:solidFill>
              </a:rPr>
              <a:t>. V tem primeru je kršena sicer normalna predpostavka o statistični neodvisnosti zaporednih vzorcev. </a:t>
            </a:r>
          </a:p>
          <a:p>
            <a:endParaRPr lang="sl-SI" sz="2200" dirty="0">
              <a:solidFill>
                <a:prstClr val="black"/>
              </a:solidFill>
            </a:endParaRPr>
          </a:p>
          <a:p>
            <a:pPr marL="0" indent="0">
              <a:buNone/>
            </a:pPr>
            <a:endParaRPr lang="sl-SI" sz="2400" dirty="0"/>
          </a:p>
        </p:txBody>
      </p:sp>
    </p:spTree>
    <p:extLst>
      <p:ext uri="{BB962C8B-B14F-4D97-AF65-F5344CB8AC3E}">
        <p14:creationId xmlns:p14="http://schemas.microsoft.com/office/powerpoint/2010/main" val="238331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18058"/>
          </a:xfrm>
        </p:spPr>
        <p:txBody>
          <a:bodyPr>
            <a:noAutofit/>
          </a:bodyPr>
          <a:lstStyle/>
          <a:p>
            <a:r>
              <a:rPr lang="sl-SI" sz="2800" dirty="0"/>
              <a:t>Drugo mnenje</a:t>
            </a:r>
          </a:p>
        </p:txBody>
      </p:sp>
      <p:sp>
        <p:nvSpPr>
          <p:cNvPr id="3" name="Označba mesta vsebine 2"/>
          <p:cNvSpPr>
            <a:spLocks noGrp="1"/>
          </p:cNvSpPr>
          <p:nvPr>
            <p:ph idx="1"/>
          </p:nvPr>
        </p:nvSpPr>
        <p:spPr>
          <a:xfrm>
            <a:off x="457200" y="1052736"/>
            <a:ext cx="8229600" cy="5073427"/>
          </a:xfrm>
        </p:spPr>
        <p:txBody>
          <a:bodyPr>
            <a:normAutofit lnSpcReduction="10000"/>
          </a:bodyPr>
          <a:lstStyle/>
          <a:p>
            <a:pPr marL="0" indent="0">
              <a:buNone/>
            </a:pPr>
            <a:r>
              <a:rPr lang="sl-SI" sz="2400" dirty="0"/>
              <a:t>[</a:t>
            </a:r>
            <a:r>
              <a:rPr lang="sl-SI" sz="2400" dirty="0" err="1"/>
              <a:t>about</a:t>
            </a:r>
            <a:r>
              <a:rPr lang="sl-SI" sz="2400" dirty="0"/>
              <a:t> </a:t>
            </a:r>
            <a:r>
              <a:rPr lang="sl-SI" sz="2400" dirty="0" err="1"/>
              <a:t>three</a:t>
            </a:r>
            <a:r>
              <a:rPr lang="sl-SI" sz="2400" dirty="0"/>
              <a:t> sigma </a:t>
            </a:r>
            <a:r>
              <a:rPr lang="sl-SI" sz="2400" dirty="0" err="1"/>
              <a:t>control</a:t>
            </a:r>
            <a:r>
              <a:rPr lang="sl-SI" sz="2400" dirty="0"/>
              <a:t> </a:t>
            </a:r>
            <a:r>
              <a:rPr lang="sl-SI" sz="2400" dirty="0" err="1"/>
              <a:t>limits</a:t>
            </a:r>
            <a:r>
              <a:rPr lang="sl-SI" sz="2400" dirty="0"/>
              <a:t>] </a:t>
            </a:r>
            <a:r>
              <a:rPr lang="sl-SI" dirty="0"/>
              <a:t>: </a:t>
            </a:r>
            <a:r>
              <a:rPr lang="sl-SI" sz="2400" dirty="0"/>
              <a:t>„…a </a:t>
            </a:r>
            <a:r>
              <a:rPr lang="sl-SI" sz="2400" dirty="0" err="1"/>
              <a:t>reasonably</a:t>
            </a:r>
            <a:r>
              <a:rPr lang="sl-SI" sz="2400" dirty="0"/>
              <a:t> </a:t>
            </a:r>
            <a:r>
              <a:rPr lang="sl-SI" sz="2400" dirty="0" err="1"/>
              <a:t>conservative</a:t>
            </a:r>
            <a:r>
              <a:rPr lang="sl-SI" sz="2400" dirty="0"/>
              <a:t> </a:t>
            </a:r>
            <a:r>
              <a:rPr lang="sl-SI" sz="2400" dirty="0" err="1"/>
              <a:t>analysis</a:t>
            </a:r>
            <a:r>
              <a:rPr lang="sl-SI" sz="2400" dirty="0"/>
              <a:t> </a:t>
            </a:r>
            <a:r>
              <a:rPr lang="sl-SI" sz="2400" dirty="0" err="1"/>
              <a:t>with</a:t>
            </a:r>
            <a:r>
              <a:rPr lang="sl-SI" sz="2400" dirty="0"/>
              <a:t> </a:t>
            </a:r>
            <a:r>
              <a:rPr lang="sl-SI" sz="2400" dirty="0" err="1"/>
              <a:t>virtually</a:t>
            </a:r>
            <a:r>
              <a:rPr lang="sl-SI" sz="2400" dirty="0"/>
              <a:t> </a:t>
            </a:r>
            <a:r>
              <a:rPr lang="sl-SI" sz="2400" dirty="0" err="1"/>
              <a:t>every</a:t>
            </a:r>
            <a:r>
              <a:rPr lang="sl-SI" sz="2400" dirty="0"/>
              <a:t> </a:t>
            </a:r>
            <a:r>
              <a:rPr lang="sl-SI" sz="2400" dirty="0" err="1"/>
              <a:t>type</a:t>
            </a:r>
            <a:r>
              <a:rPr lang="sl-SI" sz="2400" dirty="0"/>
              <a:t> </a:t>
            </a:r>
            <a:r>
              <a:rPr lang="sl-SI" sz="2400" dirty="0" err="1"/>
              <a:t>of</a:t>
            </a:r>
            <a:r>
              <a:rPr lang="sl-SI" sz="2400" dirty="0"/>
              <a:t> </a:t>
            </a:r>
            <a:r>
              <a:rPr lang="sl-SI" sz="2400" dirty="0" err="1"/>
              <a:t>homogeneous</a:t>
            </a:r>
            <a:r>
              <a:rPr lang="sl-SI" sz="2400" dirty="0"/>
              <a:t> data set. </a:t>
            </a:r>
            <a:r>
              <a:rPr lang="sl-SI" sz="2400" dirty="0" err="1"/>
              <a:t>Thus</a:t>
            </a:r>
            <a:r>
              <a:rPr lang="sl-SI" sz="2400" dirty="0"/>
              <a:t>, no </a:t>
            </a:r>
            <a:r>
              <a:rPr lang="sl-SI" sz="2400" dirty="0" err="1"/>
              <a:t>probability</a:t>
            </a:r>
            <a:r>
              <a:rPr lang="sl-SI" sz="2400" dirty="0"/>
              <a:t> model </a:t>
            </a:r>
            <a:r>
              <a:rPr lang="sl-SI" sz="2400" dirty="0" err="1"/>
              <a:t>has</a:t>
            </a:r>
            <a:r>
              <a:rPr lang="sl-SI" sz="2400" dirty="0"/>
              <a:t> to be </a:t>
            </a:r>
            <a:r>
              <a:rPr lang="sl-SI" sz="2400" dirty="0" err="1"/>
              <a:t>specified</a:t>
            </a:r>
            <a:r>
              <a:rPr lang="sl-SI" sz="2400" dirty="0"/>
              <a:t>. No </a:t>
            </a:r>
            <a:r>
              <a:rPr lang="sl-SI" sz="2400" dirty="0" err="1"/>
              <a:t>alpha</a:t>
            </a:r>
            <a:r>
              <a:rPr lang="sl-SI" sz="2400" dirty="0"/>
              <a:t> </a:t>
            </a:r>
            <a:r>
              <a:rPr lang="sl-SI" sz="2400" dirty="0" err="1"/>
              <a:t>level</a:t>
            </a:r>
            <a:r>
              <a:rPr lang="sl-SI" sz="2400" dirty="0"/>
              <a:t> is </a:t>
            </a:r>
            <a:r>
              <a:rPr lang="sl-SI" sz="2400" dirty="0" err="1"/>
              <a:t>required</a:t>
            </a:r>
            <a:r>
              <a:rPr lang="sl-SI" sz="2400" dirty="0"/>
              <a:t>. No </a:t>
            </a:r>
            <a:r>
              <a:rPr lang="sl-SI" sz="2400" dirty="0" err="1"/>
              <a:t>critical</a:t>
            </a:r>
            <a:r>
              <a:rPr lang="sl-SI" sz="2400" dirty="0"/>
              <a:t> </a:t>
            </a:r>
            <a:r>
              <a:rPr lang="sl-SI" sz="2400" dirty="0" err="1"/>
              <a:t>values</a:t>
            </a:r>
            <a:r>
              <a:rPr lang="sl-SI" sz="2400" dirty="0"/>
              <a:t> are </a:t>
            </a:r>
            <a:r>
              <a:rPr lang="sl-SI" sz="2400" dirty="0" err="1"/>
              <a:t>needed</a:t>
            </a:r>
            <a:r>
              <a:rPr lang="sl-SI" sz="2400" dirty="0"/>
              <a:t>. </a:t>
            </a:r>
            <a:r>
              <a:rPr lang="sl-SI" sz="2400" dirty="0" err="1"/>
              <a:t>With</a:t>
            </a:r>
            <a:r>
              <a:rPr lang="sl-SI" sz="2400" dirty="0"/>
              <a:t> </a:t>
            </a:r>
            <a:r>
              <a:rPr lang="sl-SI" sz="2400" dirty="0" err="1"/>
              <a:t>this</a:t>
            </a:r>
            <a:r>
              <a:rPr lang="sl-SI" sz="2400" dirty="0"/>
              <a:t> </a:t>
            </a:r>
            <a:r>
              <a:rPr lang="sl-SI" sz="2400" dirty="0" err="1"/>
              <a:t>conservative</a:t>
            </a:r>
            <a:r>
              <a:rPr lang="sl-SI" sz="2400" dirty="0"/>
              <a:t>, one-</a:t>
            </a:r>
            <a:r>
              <a:rPr lang="sl-SI" sz="2400" dirty="0" err="1"/>
              <a:t>size</a:t>
            </a:r>
            <a:r>
              <a:rPr lang="sl-SI" sz="2400" dirty="0"/>
              <a:t>-</a:t>
            </a:r>
            <a:r>
              <a:rPr lang="sl-SI" sz="2400" dirty="0" err="1"/>
              <a:t>fits-all</a:t>
            </a:r>
            <a:r>
              <a:rPr lang="sl-SI" sz="2400" dirty="0"/>
              <a:t> </a:t>
            </a:r>
            <a:r>
              <a:rPr lang="sl-SI" sz="2400" dirty="0" err="1"/>
              <a:t>approach</a:t>
            </a:r>
            <a:r>
              <a:rPr lang="sl-SI" sz="2400" dirty="0"/>
              <a:t> </a:t>
            </a:r>
            <a:r>
              <a:rPr lang="sl-SI" sz="2400" dirty="0" err="1">
                <a:solidFill>
                  <a:prstClr val="black"/>
                </a:solidFill>
              </a:rPr>
              <a:t>any</a:t>
            </a:r>
            <a:r>
              <a:rPr lang="sl-SI" sz="2400" dirty="0">
                <a:solidFill>
                  <a:prstClr val="black"/>
                </a:solidFill>
              </a:rPr>
              <a:t> </a:t>
            </a:r>
            <a:r>
              <a:rPr lang="sl-SI" sz="2400" dirty="0" err="1">
                <a:solidFill>
                  <a:prstClr val="black"/>
                </a:solidFill>
              </a:rPr>
              <a:t>signals</a:t>
            </a:r>
            <a:r>
              <a:rPr lang="sl-SI" sz="2400" dirty="0">
                <a:solidFill>
                  <a:prstClr val="black"/>
                </a:solidFill>
              </a:rPr>
              <a:t> </a:t>
            </a:r>
            <a:r>
              <a:rPr lang="sl-SI" sz="2400" dirty="0" err="1">
                <a:solidFill>
                  <a:prstClr val="black"/>
                </a:solidFill>
              </a:rPr>
              <a:t>found</a:t>
            </a:r>
            <a:r>
              <a:rPr lang="sl-SI" sz="2400" dirty="0">
                <a:solidFill>
                  <a:prstClr val="black"/>
                </a:solidFill>
              </a:rPr>
              <a:t> are </a:t>
            </a:r>
            <a:r>
              <a:rPr lang="sl-SI" sz="2400" dirty="0" err="1">
                <a:solidFill>
                  <a:prstClr val="black"/>
                </a:solidFill>
              </a:rPr>
              <a:t>almost</a:t>
            </a:r>
            <a:r>
              <a:rPr lang="sl-SI" sz="2400" dirty="0">
                <a:solidFill>
                  <a:prstClr val="black"/>
                </a:solidFill>
              </a:rPr>
              <a:t> </a:t>
            </a:r>
            <a:r>
              <a:rPr lang="sl-SI" sz="2400" dirty="0" err="1">
                <a:solidFill>
                  <a:prstClr val="black"/>
                </a:solidFill>
              </a:rPr>
              <a:t>certain</a:t>
            </a:r>
            <a:r>
              <a:rPr lang="sl-SI" sz="2400" dirty="0">
                <a:solidFill>
                  <a:prstClr val="black"/>
                </a:solidFill>
              </a:rPr>
              <a:t> to be real, </a:t>
            </a:r>
            <a:r>
              <a:rPr lang="sl-SI" sz="2400" dirty="0" err="1">
                <a:solidFill>
                  <a:prstClr val="black"/>
                </a:solidFill>
              </a:rPr>
              <a:t>and</a:t>
            </a:r>
            <a:r>
              <a:rPr lang="sl-SI" sz="2400" dirty="0">
                <a:solidFill>
                  <a:prstClr val="black"/>
                </a:solidFill>
              </a:rPr>
              <a:t> </a:t>
            </a:r>
            <a:r>
              <a:rPr lang="sl-SI" sz="2400" dirty="0" err="1">
                <a:solidFill>
                  <a:prstClr val="black"/>
                </a:solidFill>
              </a:rPr>
              <a:t>this</a:t>
            </a:r>
            <a:r>
              <a:rPr lang="sl-SI" sz="2400" dirty="0">
                <a:solidFill>
                  <a:prstClr val="black"/>
                </a:solidFill>
              </a:rPr>
              <a:t> </a:t>
            </a:r>
            <a:r>
              <a:rPr lang="sl-SI" sz="2400" dirty="0" err="1">
                <a:solidFill>
                  <a:prstClr val="black"/>
                </a:solidFill>
              </a:rPr>
              <a:t>allows</a:t>
            </a:r>
            <a:r>
              <a:rPr lang="sl-SI" sz="2400" dirty="0">
                <a:solidFill>
                  <a:prstClr val="black"/>
                </a:solidFill>
              </a:rPr>
              <a:t> </a:t>
            </a:r>
            <a:r>
              <a:rPr lang="sl-SI" sz="2400" dirty="0" err="1">
                <a:solidFill>
                  <a:prstClr val="black"/>
                </a:solidFill>
              </a:rPr>
              <a:t>us</a:t>
            </a:r>
            <a:r>
              <a:rPr lang="sl-SI" sz="2400" dirty="0">
                <a:solidFill>
                  <a:prstClr val="black"/>
                </a:solidFill>
              </a:rPr>
              <a:t> to </a:t>
            </a:r>
            <a:r>
              <a:rPr lang="sl-SI" sz="2400" dirty="0" err="1">
                <a:solidFill>
                  <a:prstClr val="black"/>
                </a:solidFill>
              </a:rPr>
              <a:t>reliably</a:t>
            </a:r>
            <a:r>
              <a:rPr lang="sl-SI" sz="2400" dirty="0">
                <a:solidFill>
                  <a:prstClr val="black"/>
                </a:solidFill>
              </a:rPr>
              <a:t> </a:t>
            </a:r>
            <a:r>
              <a:rPr lang="sl-SI" sz="2400" dirty="0" err="1">
                <a:solidFill>
                  <a:prstClr val="black"/>
                </a:solidFill>
              </a:rPr>
              <a:t>characterize</a:t>
            </a:r>
            <a:r>
              <a:rPr lang="sl-SI" sz="2400" dirty="0">
                <a:solidFill>
                  <a:prstClr val="black"/>
                </a:solidFill>
              </a:rPr>
              <a:t> </a:t>
            </a:r>
            <a:r>
              <a:rPr lang="sl-SI" sz="2400" dirty="0" err="1">
                <a:solidFill>
                  <a:prstClr val="black"/>
                </a:solidFill>
              </a:rPr>
              <a:t>the</a:t>
            </a:r>
            <a:r>
              <a:rPr lang="sl-SI" sz="2400" dirty="0">
                <a:solidFill>
                  <a:prstClr val="black"/>
                </a:solidFill>
              </a:rPr>
              <a:t> </a:t>
            </a:r>
            <a:r>
              <a:rPr lang="sl-SI" sz="2400" dirty="0" err="1">
                <a:solidFill>
                  <a:prstClr val="black"/>
                </a:solidFill>
              </a:rPr>
              <a:t>process</a:t>
            </a:r>
            <a:r>
              <a:rPr lang="sl-SI" sz="2400" dirty="0">
                <a:solidFill>
                  <a:prstClr val="black"/>
                </a:solidFill>
              </a:rPr>
              <a:t> </a:t>
            </a:r>
            <a:r>
              <a:rPr lang="sl-SI" sz="2400" dirty="0" err="1">
                <a:solidFill>
                  <a:prstClr val="black"/>
                </a:solidFill>
              </a:rPr>
              <a:t>behavior</a:t>
            </a:r>
            <a:r>
              <a:rPr lang="sl-SI" sz="2400" dirty="0">
                <a:solidFill>
                  <a:prstClr val="black"/>
                </a:solidFill>
              </a:rPr>
              <a:t> </a:t>
            </a:r>
            <a:r>
              <a:rPr lang="sl-SI" sz="2400" dirty="0" err="1">
                <a:solidFill>
                  <a:prstClr val="black"/>
                </a:solidFill>
              </a:rPr>
              <a:t>without</a:t>
            </a:r>
            <a:r>
              <a:rPr lang="sl-SI" sz="2400" dirty="0">
                <a:solidFill>
                  <a:prstClr val="black"/>
                </a:solidFill>
              </a:rPr>
              <a:t> </a:t>
            </a:r>
            <a:r>
              <a:rPr lang="sl-SI" sz="2400" dirty="0" err="1">
                <a:solidFill>
                  <a:prstClr val="black"/>
                </a:solidFill>
              </a:rPr>
              <a:t>going</a:t>
            </a:r>
            <a:r>
              <a:rPr lang="sl-SI" sz="2400" dirty="0">
                <a:solidFill>
                  <a:prstClr val="black"/>
                </a:solidFill>
              </a:rPr>
              <a:t> </a:t>
            </a:r>
            <a:r>
              <a:rPr lang="sl-SI" sz="2400" dirty="0" err="1">
                <a:solidFill>
                  <a:prstClr val="black"/>
                </a:solidFill>
              </a:rPr>
              <a:t>through</a:t>
            </a:r>
            <a:r>
              <a:rPr lang="sl-SI" sz="2400" dirty="0">
                <a:solidFill>
                  <a:prstClr val="black"/>
                </a:solidFill>
              </a:rPr>
              <a:t> </a:t>
            </a:r>
            <a:r>
              <a:rPr lang="sl-SI" sz="2400" dirty="0" err="1">
                <a:solidFill>
                  <a:prstClr val="black"/>
                </a:solidFill>
              </a:rPr>
              <a:t>the</a:t>
            </a:r>
            <a:r>
              <a:rPr lang="sl-SI" sz="2400" dirty="0">
                <a:solidFill>
                  <a:prstClr val="black"/>
                </a:solidFill>
              </a:rPr>
              <a:t> </a:t>
            </a:r>
            <a:r>
              <a:rPr lang="sl-SI" sz="2400" b="1" dirty="0" err="1">
                <a:solidFill>
                  <a:prstClr val="black"/>
                </a:solidFill>
              </a:rPr>
              <a:t>rigmarole</a:t>
            </a:r>
            <a:r>
              <a:rPr lang="sl-SI" sz="2400" b="1" dirty="0">
                <a:solidFill>
                  <a:prstClr val="black"/>
                </a:solidFill>
              </a:rPr>
              <a:t>(!)</a:t>
            </a:r>
            <a:r>
              <a:rPr lang="sl-SI" sz="2400" dirty="0">
                <a:solidFill>
                  <a:prstClr val="black"/>
                </a:solidFill>
              </a:rPr>
              <a:t> </a:t>
            </a:r>
            <a:r>
              <a:rPr lang="sl-SI" sz="2400" dirty="0" err="1">
                <a:solidFill>
                  <a:prstClr val="black"/>
                </a:solidFill>
              </a:rPr>
              <a:t>associated</a:t>
            </a:r>
            <a:r>
              <a:rPr lang="sl-SI" sz="2400" dirty="0">
                <a:solidFill>
                  <a:prstClr val="black"/>
                </a:solidFill>
              </a:rPr>
              <a:t> </a:t>
            </a:r>
            <a:r>
              <a:rPr lang="sl-SI" sz="2400" dirty="0" err="1">
                <a:solidFill>
                  <a:prstClr val="black"/>
                </a:solidFill>
              </a:rPr>
              <a:t>with</a:t>
            </a:r>
            <a:r>
              <a:rPr lang="sl-SI" sz="2400" dirty="0">
                <a:solidFill>
                  <a:prstClr val="black"/>
                </a:solidFill>
              </a:rPr>
              <a:t> </a:t>
            </a:r>
            <a:r>
              <a:rPr lang="sl-SI" sz="2400" dirty="0" err="1">
                <a:solidFill>
                  <a:prstClr val="black"/>
                </a:solidFill>
              </a:rPr>
              <a:t>statistical</a:t>
            </a:r>
            <a:r>
              <a:rPr lang="sl-SI" sz="2400" dirty="0">
                <a:solidFill>
                  <a:prstClr val="black"/>
                </a:solidFill>
              </a:rPr>
              <a:t> </a:t>
            </a:r>
            <a:r>
              <a:rPr lang="sl-SI" sz="2400" dirty="0" err="1">
                <a:solidFill>
                  <a:prstClr val="black"/>
                </a:solidFill>
              </a:rPr>
              <a:t>inferences</a:t>
            </a:r>
            <a:r>
              <a:rPr lang="sl-SI" sz="2400" dirty="0">
                <a:solidFill>
                  <a:prstClr val="black"/>
                </a:solidFill>
              </a:rPr>
              <a:t>.“</a:t>
            </a:r>
          </a:p>
          <a:p>
            <a:pPr marL="0" indent="0">
              <a:buNone/>
            </a:pPr>
            <a:endParaRPr lang="sl-SI" sz="2400" dirty="0">
              <a:solidFill>
                <a:prstClr val="black"/>
              </a:solidFill>
            </a:endParaRPr>
          </a:p>
          <a:p>
            <a:pPr marL="0" indent="0">
              <a:buNone/>
            </a:pPr>
            <a:r>
              <a:rPr lang="sl-SI" sz="2400" dirty="0" err="1">
                <a:solidFill>
                  <a:prstClr val="black"/>
                </a:solidFill>
              </a:rPr>
              <a:t>Wheeler</a:t>
            </a:r>
            <a:r>
              <a:rPr lang="sl-SI" sz="2400" dirty="0">
                <a:solidFill>
                  <a:prstClr val="black"/>
                </a:solidFill>
              </a:rPr>
              <a:t>, D. J. : </a:t>
            </a:r>
            <a:r>
              <a:rPr lang="sl-SI" sz="2400" dirty="0" err="1">
                <a:solidFill>
                  <a:prstClr val="black"/>
                </a:solidFill>
              </a:rPr>
              <a:t>Statistics</a:t>
            </a:r>
            <a:r>
              <a:rPr lang="sl-SI" sz="2400" dirty="0">
                <a:solidFill>
                  <a:prstClr val="black"/>
                </a:solidFill>
              </a:rPr>
              <a:t> </a:t>
            </a:r>
            <a:r>
              <a:rPr lang="sl-SI" sz="2400" dirty="0" err="1">
                <a:solidFill>
                  <a:prstClr val="black"/>
                </a:solidFill>
              </a:rPr>
              <a:t>and</a:t>
            </a:r>
            <a:r>
              <a:rPr lang="sl-SI" sz="2400" dirty="0">
                <a:solidFill>
                  <a:prstClr val="black"/>
                </a:solidFill>
              </a:rPr>
              <a:t> SPC : </a:t>
            </a:r>
            <a:r>
              <a:rPr lang="sl-SI" sz="2400" dirty="0" err="1">
                <a:solidFill>
                  <a:prstClr val="black"/>
                </a:solidFill>
              </a:rPr>
              <a:t>Two</a:t>
            </a:r>
            <a:r>
              <a:rPr lang="sl-SI" sz="2400" dirty="0">
                <a:solidFill>
                  <a:prstClr val="black"/>
                </a:solidFill>
              </a:rPr>
              <a:t> </a:t>
            </a:r>
            <a:r>
              <a:rPr lang="sl-SI" sz="2400" dirty="0" err="1">
                <a:solidFill>
                  <a:prstClr val="black"/>
                </a:solidFill>
              </a:rPr>
              <a:t>things</a:t>
            </a:r>
            <a:r>
              <a:rPr lang="sl-SI" sz="2400" dirty="0">
                <a:solidFill>
                  <a:prstClr val="black"/>
                </a:solidFill>
              </a:rPr>
              <a:t> </a:t>
            </a:r>
            <a:r>
              <a:rPr lang="sl-SI" sz="2400" dirty="0" err="1">
                <a:solidFill>
                  <a:prstClr val="black"/>
                </a:solidFill>
              </a:rPr>
              <a:t>sharing</a:t>
            </a:r>
            <a:r>
              <a:rPr lang="sl-SI" sz="2400" dirty="0">
                <a:solidFill>
                  <a:prstClr val="black"/>
                </a:solidFill>
              </a:rPr>
              <a:t> a </a:t>
            </a:r>
            <a:r>
              <a:rPr lang="sl-SI" sz="2400" dirty="0" err="1">
                <a:solidFill>
                  <a:prstClr val="black"/>
                </a:solidFill>
              </a:rPr>
              <a:t>common</a:t>
            </a:r>
            <a:r>
              <a:rPr lang="sl-SI" sz="2400" dirty="0">
                <a:solidFill>
                  <a:prstClr val="black"/>
                </a:solidFill>
              </a:rPr>
              <a:t> name </a:t>
            </a:r>
            <a:r>
              <a:rPr lang="sl-SI" sz="2400" dirty="0" err="1">
                <a:solidFill>
                  <a:prstClr val="black"/>
                </a:solidFill>
              </a:rPr>
              <a:t>can</a:t>
            </a:r>
            <a:r>
              <a:rPr lang="sl-SI" sz="2400" dirty="0">
                <a:solidFill>
                  <a:prstClr val="black"/>
                </a:solidFill>
              </a:rPr>
              <a:t> be </a:t>
            </a:r>
            <a:r>
              <a:rPr lang="sl-SI" sz="2400" dirty="0" err="1">
                <a:solidFill>
                  <a:prstClr val="black"/>
                </a:solidFill>
              </a:rPr>
              <a:t>different</a:t>
            </a:r>
            <a:r>
              <a:rPr lang="sl-SI" sz="2400" dirty="0">
                <a:solidFill>
                  <a:prstClr val="black"/>
                </a:solidFill>
              </a:rPr>
              <a:t>. </a:t>
            </a:r>
            <a:r>
              <a:rPr lang="sl-SI" sz="2400" i="1" dirty="0" err="1">
                <a:solidFill>
                  <a:prstClr val="black"/>
                </a:solidFill>
              </a:rPr>
              <a:t>Quality</a:t>
            </a:r>
            <a:r>
              <a:rPr lang="sl-SI" sz="2400" i="1" dirty="0">
                <a:solidFill>
                  <a:prstClr val="black"/>
                </a:solidFill>
              </a:rPr>
              <a:t> </a:t>
            </a:r>
            <a:r>
              <a:rPr lang="sl-SI" sz="2400" i="1" dirty="0" err="1">
                <a:solidFill>
                  <a:prstClr val="black"/>
                </a:solidFill>
              </a:rPr>
              <a:t>Digest</a:t>
            </a:r>
            <a:endParaRPr lang="sl-SI" sz="2400" i="1" dirty="0">
              <a:solidFill>
                <a:prstClr val="black"/>
              </a:solidFill>
            </a:endParaRPr>
          </a:p>
          <a:p>
            <a:pPr marL="0" indent="0">
              <a:buNone/>
            </a:pPr>
            <a:r>
              <a:rPr lang="sl-SI" sz="2400" dirty="0">
                <a:hlinkClick r:id="rId2"/>
              </a:rPr>
              <a:t>www.qualitydigest.com/inside/quality-insider-column/statistics-and-spc.html#</a:t>
            </a:r>
            <a:r>
              <a:rPr lang="sl-SI" sz="2400" dirty="0"/>
              <a:t> (citirano po : </a:t>
            </a:r>
            <a:r>
              <a:rPr lang="sl-SI" sz="2400" dirty="0" err="1"/>
              <a:t>Woodall</a:t>
            </a:r>
            <a:r>
              <a:rPr lang="sl-SI" sz="2400" dirty="0"/>
              <a:t>, W. H. : </a:t>
            </a:r>
            <a:r>
              <a:rPr lang="sl-SI" sz="2400" dirty="0" err="1"/>
              <a:t>Quality</a:t>
            </a:r>
            <a:r>
              <a:rPr lang="sl-SI" sz="2400" dirty="0"/>
              <a:t> Engineering 2017   Vol.29  No.1   2…15  str. 6</a:t>
            </a:r>
          </a:p>
        </p:txBody>
      </p:sp>
    </p:spTree>
    <p:extLst>
      <p:ext uri="{BB962C8B-B14F-4D97-AF65-F5344CB8AC3E}">
        <p14:creationId xmlns:p14="http://schemas.microsoft.com/office/powerpoint/2010/main" val="59578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rmAutofit/>
          </a:bodyPr>
          <a:lstStyle/>
          <a:p>
            <a:r>
              <a:rPr lang="sl-SI" sz="2800" dirty="0"/>
              <a:t>Vprašanja in kriteriji za uvedbo kontrolnih kart (1)</a:t>
            </a:r>
          </a:p>
        </p:txBody>
      </p:sp>
      <p:sp>
        <p:nvSpPr>
          <p:cNvPr id="3" name="Podnaslov 2"/>
          <p:cNvSpPr>
            <a:spLocks noGrp="1"/>
          </p:cNvSpPr>
          <p:nvPr>
            <p:ph idx="1"/>
          </p:nvPr>
        </p:nvSpPr>
        <p:spPr>
          <a:xfrm>
            <a:off x="457200" y="1052736"/>
            <a:ext cx="8229600" cy="5400600"/>
          </a:xfrm>
        </p:spPr>
        <p:txBody>
          <a:bodyPr>
            <a:normAutofit/>
          </a:bodyPr>
          <a:lstStyle/>
          <a:p>
            <a:pPr marL="457200" indent="-457200" algn="l">
              <a:buFont typeface="Arial" panose="020B0604020202020204" pitchFamily="34" charset="0"/>
              <a:buChar char="•"/>
            </a:pPr>
            <a:r>
              <a:rPr lang="sl-SI" sz="2800" dirty="0"/>
              <a:t>Ali gre za pomemben proces, kjer je nadzor s kontrolno karto sploh upravičen?</a:t>
            </a:r>
          </a:p>
          <a:p>
            <a:pPr marL="457200" indent="-457200" algn="l">
              <a:buFont typeface="Arial" panose="020B0604020202020204" pitchFamily="34" charset="0"/>
              <a:buChar char="•"/>
            </a:pPr>
            <a:r>
              <a:rPr lang="sl-SI" sz="2800" dirty="0"/>
              <a:t>Ali je zagotovljeno znanje o kontrolnih kartah (interno znanje ali zunanje svetovanje) ?</a:t>
            </a:r>
          </a:p>
          <a:p>
            <a:pPr marL="457200" indent="-457200" algn="l">
              <a:buFont typeface="Arial" panose="020B0604020202020204" pitchFamily="34" charset="0"/>
              <a:buChar char="•"/>
            </a:pPr>
            <a:r>
              <a:rPr lang="sl-SI" sz="2800" dirty="0"/>
              <a:t>Kateri parametri in spremenljivke vplivajo na proces in ali jih lahko obvladujemo ?</a:t>
            </a:r>
          </a:p>
          <a:p>
            <a:pPr marL="457200" indent="-457200" algn="l">
              <a:buFont typeface="Arial" panose="020B0604020202020204" pitchFamily="34" charset="0"/>
              <a:buChar char="•"/>
            </a:pPr>
            <a:r>
              <a:rPr lang="sl-SI" sz="2800" dirty="0"/>
              <a:t>Kakšne narave so ti parametri/spremenljivke : merljivi, primerni za nedvoumen opis ?</a:t>
            </a:r>
          </a:p>
          <a:p>
            <a:pPr marL="457200" indent="-457200" algn="l">
              <a:buFont typeface="Arial" panose="020B0604020202020204" pitchFamily="34" charset="0"/>
              <a:buChar char="•"/>
            </a:pPr>
            <a:r>
              <a:rPr lang="sl-SI" sz="2800" dirty="0"/>
              <a:t>Kako vzorčiti oz. meriti in zapisovati : kaj, koliko, kdaj, kako pogosto ?</a:t>
            </a:r>
          </a:p>
        </p:txBody>
      </p:sp>
    </p:spTree>
    <p:extLst>
      <p:ext uri="{BB962C8B-B14F-4D97-AF65-F5344CB8AC3E}">
        <p14:creationId xmlns:p14="http://schemas.microsoft.com/office/powerpoint/2010/main" val="2647708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90066"/>
          </a:xfrm>
        </p:spPr>
        <p:txBody>
          <a:bodyPr>
            <a:noAutofit/>
          </a:bodyPr>
          <a:lstStyle/>
          <a:p>
            <a:r>
              <a:rPr lang="sl-SI" sz="2800" dirty="0"/>
              <a:t>Vprašanja in kriteriji za uvedbo kontrolnih kart (2)</a:t>
            </a:r>
          </a:p>
        </p:txBody>
      </p:sp>
      <p:sp>
        <p:nvSpPr>
          <p:cNvPr id="3" name="Podnaslov 2"/>
          <p:cNvSpPr>
            <a:spLocks noGrp="1"/>
          </p:cNvSpPr>
          <p:nvPr>
            <p:ph idx="1"/>
          </p:nvPr>
        </p:nvSpPr>
        <p:spPr>
          <a:xfrm>
            <a:off x="457200" y="908720"/>
            <a:ext cx="8229600" cy="5328592"/>
          </a:xfrm>
        </p:spPr>
        <p:txBody>
          <a:bodyPr>
            <a:normAutofit lnSpcReduction="10000"/>
          </a:bodyPr>
          <a:lstStyle/>
          <a:p>
            <a:pPr marL="457200" lvl="0" indent="-457200"/>
            <a:r>
              <a:rPr lang="sl-SI" sz="2800" dirty="0">
                <a:solidFill>
                  <a:prstClr val="black"/>
                </a:solidFill>
              </a:rPr>
              <a:t>Ali že obstaja predpis, kolikšni oziroma kakšni naj bodo parametri/spremenljivke, ki obvladujejo proces  ?</a:t>
            </a:r>
          </a:p>
          <a:p>
            <a:pPr marL="457200" indent="-457200" algn="l">
              <a:buFont typeface="Arial" panose="020B0604020202020204" pitchFamily="34" charset="0"/>
              <a:buChar char="•"/>
            </a:pPr>
            <a:r>
              <a:rPr lang="sl-SI" sz="2800" dirty="0"/>
              <a:t>Kako ukrepati, če v procesu pride do motenj ?</a:t>
            </a:r>
          </a:p>
          <a:p>
            <a:pPr marL="457200" indent="-457200" algn="l">
              <a:buFont typeface="Arial" panose="020B0604020202020204" pitchFamily="34" charset="0"/>
              <a:buChar char="•"/>
            </a:pPr>
            <a:r>
              <a:rPr lang="sl-SI" sz="2800" dirty="0"/>
              <a:t>Kdo je odgovoren za zapisovanje, kdo za vrednotenje zapisa in kdo za posege v proces, zlasti če v procesu pride do motenj ? </a:t>
            </a:r>
          </a:p>
          <a:p>
            <a:pPr marL="457200" indent="-457200" algn="l">
              <a:buFont typeface="Arial" panose="020B0604020202020204" pitchFamily="34" charset="0"/>
              <a:buChar char="•"/>
            </a:pPr>
            <a:r>
              <a:rPr lang="sl-SI" sz="2800" dirty="0"/>
              <a:t>Kje je (in ali je sploh vidno izpostavljena) kontrolna karta ? </a:t>
            </a:r>
          </a:p>
          <a:p>
            <a:pPr marL="457200" indent="-457200" algn="l">
              <a:buFont typeface="Arial" panose="020B0604020202020204" pitchFamily="34" charset="0"/>
              <a:buChar char="•"/>
            </a:pPr>
            <a:r>
              <a:rPr lang="sl-SI" sz="2800" dirty="0"/>
              <a:t>Ali je smiselna (predhodna ali naknadna) sistemska raziskava procesa in parametrov/spremenljivk, ki nanj vplivajo ?</a:t>
            </a:r>
          </a:p>
          <a:p>
            <a:pPr marL="457200" indent="-457200" algn="l">
              <a:buFont typeface="Arial" panose="020B0604020202020204" pitchFamily="34" charset="0"/>
              <a:buChar char="•"/>
            </a:pPr>
            <a:endParaRPr lang="sl-SI" dirty="0"/>
          </a:p>
          <a:p>
            <a:pPr marL="457200" indent="-457200" algn="l">
              <a:buFont typeface="Arial" panose="020B0604020202020204" pitchFamily="34" charset="0"/>
              <a:buChar char="•"/>
            </a:pPr>
            <a:endParaRPr lang="sl-SI" sz="2020" dirty="0"/>
          </a:p>
        </p:txBody>
      </p:sp>
    </p:spTree>
    <p:extLst>
      <p:ext uri="{BB962C8B-B14F-4D97-AF65-F5344CB8AC3E}">
        <p14:creationId xmlns:p14="http://schemas.microsoft.com/office/powerpoint/2010/main" val="2647708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rmAutofit fontScale="90000"/>
          </a:bodyPr>
          <a:lstStyle/>
          <a:p>
            <a:pPr lvl="0">
              <a:spcBef>
                <a:spcPts val="0"/>
              </a:spcBef>
            </a:pPr>
            <a:br>
              <a:rPr lang="sl-SI" sz="2400" b="1" dirty="0">
                <a:solidFill>
                  <a:prstClr val="black"/>
                </a:solidFill>
                <a:ea typeface="+mn-ea"/>
                <a:cs typeface="+mn-cs"/>
              </a:rPr>
            </a:br>
            <a:r>
              <a:rPr lang="sl-SI" sz="2400" b="1" dirty="0">
                <a:solidFill>
                  <a:prstClr val="black"/>
                </a:solidFill>
                <a:ea typeface="+mn-ea"/>
                <a:cs typeface="+mn-cs"/>
              </a:rPr>
              <a:t>Izbor anglosaške literature s področja statističnega obvladovanja procesov</a:t>
            </a:r>
            <a:br>
              <a:rPr lang="sl-SI" sz="1800" b="1" dirty="0">
                <a:solidFill>
                  <a:prstClr val="black"/>
                </a:solidFill>
                <a:ea typeface="+mn-ea"/>
                <a:cs typeface="+mn-cs"/>
              </a:rPr>
            </a:br>
            <a:endParaRPr lang="sl-SI" dirty="0"/>
          </a:p>
        </p:txBody>
      </p:sp>
      <p:sp>
        <p:nvSpPr>
          <p:cNvPr id="3" name="Označba mesta vsebine 2"/>
          <p:cNvSpPr>
            <a:spLocks noGrp="1"/>
          </p:cNvSpPr>
          <p:nvPr>
            <p:ph idx="1"/>
          </p:nvPr>
        </p:nvSpPr>
        <p:spPr>
          <a:xfrm>
            <a:off x="457200" y="980728"/>
            <a:ext cx="8229600" cy="5760640"/>
          </a:xfrm>
        </p:spPr>
        <p:txBody>
          <a:bodyPr>
            <a:normAutofit fontScale="92500"/>
          </a:bodyPr>
          <a:lstStyle/>
          <a:p>
            <a:pPr marL="0" lvl="0" indent="0">
              <a:spcBef>
                <a:spcPts val="0"/>
              </a:spcBef>
              <a:buNone/>
            </a:pPr>
            <a:r>
              <a:rPr lang="sl-SI" sz="2400" dirty="0">
                <a:solidFill>
                  <a:prstClr val="black"/>
                </a:solidFill>
              </a:rPr>
              <a:t>• Montgomery, D. C. : </a:t>
            </a:r>
            <a:r>
              <a:rPr lang="sl-SI" sz="2400" dirty="0" err="1">
                <a:solidFill>
                  <a:prstClr val="black"/>
                </a:solidFill>
              </a:rPr>
              <a:t>Statistical</a:t>
            </a:r>
            <a:r>
              <a:rPr lang="sl-SI" sz="2400" dirty="0">
                <a:solidFill>
                  <a:prstClr val="black"/>
                </a:solidFill>
              </a:rPr>
              <a:t> </a:t>
            </a:r>
            <a:r>
              <a:rPr lang="sl-SI" sz="2400" dirty="0" err="1">
                <a:solidFill>
                  <a:prstClr val="black"/>
                </a:solidFill>
              </a:rPr>
              <a:t>Quality</a:t>
            </a:r>
            <a:r>
              <a:rPr lang="sl-SI" sz="2400" dirty="0">
                <a:solidFill>
                  <a:prstClr val="black"/>
                </a:solidFill>
              </a:rPr>
              <a:t> </a:t>
            </a:r>
            <a:r>
              <a:rPr lang="sl-SI" sz="2400" dirty="0" err="1">
                <a:solidFill>
                  <a:prstClr val="black"/>
                </a:solidFill>
              </a:rPr>
              <a:t>Control</a:t>
            </a:r>
            <a:r>
              <a:rPr lang="sl-SI" sz="2400" dirty="0">
                <a:solidFill>
                  <a:prstClr val="black"/>
                </a:solidFill>
              </a:rPr>
              <a:t> – A Modern </a:t>
            </a:r>
            <a:r>
              <a:rPr lang="sl-SI" sz="2400" dirty="0" err="1">
                <a:solidFill>
                  <a:prstClr val="black"/>
                </a:solidFill>
              </a:rPr>
              <a:t>Introduction</a:t>
            </a:r>
            <a:r>
              <a:rPr lang="sl-SI" sz="2400" dirty="0">
                <a:solidFill>
                  <a:prstClr val="black"/>
                </a:solidFill>
              </a:rPr>
              <a:t>       </a:t>
            </a:r>
            <a:r>
              <a:rPr lang="sl-SI" sz="2400" dirty="0" err="1">
                <a:solidFill>
                  <a:prstClr val="black"/>
                </a:solidFill>
              </a:rPr>
              <a:t>Wiley</a:t>
            </a:r>
            <a:r>
              <a:rPr lang="sl-SI" sz="2400" dirty="0">
                <a:solidFill>
                  <a:prstClr val="black"/>
                </a:solidFill>
              </a:rPr>
              <a:t> 7. izdaja 2012 (</a:t>
            </a:r>
            <a:r>
              <a:rPr lang="sl-SI" sz="2400" dirty="0" err="1">
                <a:solidFill>
                  <a:prstClr val="black"/>
                </a:solidFill>
              </a:rPr>
              <a:t>International</a:t>
            </a:r>
            <a:r>
              <a:rPr lang="sl-SI" sz="2400" dirty="0">
                <a:solidFill>
                  <a:prstClr val="black"/>
                </a:solidFill>
              </a:rPr>
              <a:t> </a:t>
            </a:r>
            <a:r>
              <a:rPr lang="sl-SI" sz="2400" dirty="0" err="1">
                <a:solidFill>
                  <a:prstClr val="black"/>
                </a:solidFill>
              </a:rPr>
              <a:t>Student</a:t>
            </a:r>
            <a:r>
              <a:rPr lang="sl-SI" sz="2400" dirty="0">
                <a:solidFill>
                  <a:prstClr val="black"/>
                </a:solidFill>
              </a:rPr>
              <a:t> </a:t>
            </a:r>
            <a:r>
              <a:rPr lang="sl-SI" sz="2400" dirty="0" err="1">
                <a:solidFill>
                  <a:prstClr val="black"/>
                </a:solidFill>
              </a:rPr>
              <a:t>Version</a:t>
            </a:r>
            <a:r>
              <a:rPr lang="sl-SI" sz="2400" dirty="0">
                <a:solidFill>
                  <a:prstClr val="black"/>
                </a:solidFill>
              </a:rPr>
              <a:t>)</a:t>
            </a:r>
          </a:p>
          <a:p>
            <a:pPr marL="0" lvl="0" indent="0">
              <a:spcBef>
                <a:spcPts val="0"/>
              </a:spcBef>
              <a:buNone/>
            </a:pPr>
            <a:endParaRPr lang="sl-SI" sz="2400" dirty="0">
              <a:solidFill>
                <a:prstClr val="black"/>
              </a:solidFill>
            </a:endParaRPr>
          </a:p>
          <a:p>
            <a:pPr marL="0" lvl="0" indent="0">
              <a:spcBef>
                <a:spcPts val="0"/>
              </a:spcBef>
              <a:buNone/>
            </a:pPr>
            <a:r>
              <a:rPr lang="sl-SI" sz="2400" dirty="0">
                <a:solidFill>
                  <a:prstClr val="black"/>
                </a:solidFill>
              </a:rPr>
              <a:t>• Grant, E. L., R. S. </a:t>
            </a:r>
            <a:r>
              <a:rPr lang="sl-SI" sz="2400" dirty="0" err="1">
                <a:solidFill>
                  <a:prstClr val="black"/>
                </a:solidFill>
              </a:rPr>
              <a:t>Leavenworth</a:t>
            </a:r>
            <a:r>
              <a:rPr lang="sl-SI" sz="2400" dirty="0">
                <a:solidFill>
                  <a:prstClr val="black"/>
                </a:solidFill>
              </a:rPr>
              <a:t> : </a:t>
            </a:r>
            <a:r>
              <a:rPr lang="sl-SI" sz="2400" dirty="0" err="1">
                <a:solidFill>
                  <a:prstClr val="black"/>
                </a:solidFill>
              </a:rPr>
              <a:t>Statistical</a:t>
            </a:r>
            <a:r>
              <a:rPr lang="sl-SI" sz="2400" dirty="0">
                <a:solidFill>
                  <a:prstClr val="black"/>
                </a:solidFill>
              </a:rPr>
              <a:t> </a:t>
            </a:r>
            <a:r>
              <a:rPr lang="sl-SI" sz="2400" dirty="0" err="1">
                <a:solidFill>
                  <a:prstClr val="black"/>
                </a:solidFill>
              </a:rPr>
              <a:t>Quality</a:t>
            </a:r>
            <a:r>
              <a:rPr lang="sl-SI" sz="2400" dirty="0">
                <a:solidFill>
                  <a:prstClr val="black"/>
                </a:solidFill>
              </a:rPr>
              <a:t> </a:t>
            </a:r>
            <a:r>
              <a:rPr lang="sl-SI" sz="2400" dirty="0" err="1">
                <a:solidFill>
                  <a:prstClr val="black"/>
                </a:solidFill>
              </a:rPr>
              <a:t>Control</a:t>
            </a:r>
            <a:endParaRPr lang="sl-SI" sz="2400" dirty="0">
              <a:solidFill>
                <a:prstClr val="black"/>
              </a:solidFill>
            </a:endParaRPr>
          </a:p>
          <a:p>
            <a:pPr marL="0" lvl="0" indent="0">
              <a:spcBef>
                <a:spcPts val="0"/>
              </a:spcBef>
              <a:buNone/>
            </a:pPr>
            <a:r>
              <a:rPr lang="sl-SI" sz="2400" dirty="0">
                <a:solidFill>
                  <a:prstClr val="black"/>
                </a:solidFill>
              </a:rPr>
              <a:t>   </a:t>
            </a:r>
            <a:r>
              <a:rPr lang="sl-SI" sz="2400" dirty="0" err="1">
                <a:solidFill>
                  <a:prstClr val="black"/>
                </a:solidFill>
              </a:rPr>
              <a:t>Mc</a:t>
            </a:r>
            <a:r>
              <a:rPr lang="sl-SI" sz="2400" dirty="0">
                <a:solidFill>
                  <a:prstClr val="black"/>
                </a:solidFill>
              </a:rPr>
              <a:t> </a:t>
            </a:r>
            <a:r>
              <a:rPr lang="sl-SI" sz="2400" dirty="0" err="1">
                <a:solidFill>
                  <a:prstClr val="black"/>
                </a:solidFill>
              </a:rPr>
              <a:t>Graw</a:t>
            </a:r>
            <a:r>
              <a:rPr lang="sl-SI" sz="2400" dirty="0">
                <a:solidFill>
                  <a:prstClr val="black"/>
                </a:solidFill>
              </a:rPr>
              <a:t>-Hill 7. izdaja 1996</a:t>
            </a:r>
          </a:p>
          <a:p>
            <a:pPr marL="0" lvl="0" indent="0">
              <a:spcBef>
                <a:spcPts val="0"/>
              </a:spcBef>
              <a:buNone/>
            </a:pPr>
            <a:endParaRPr lang="sl-SI" sz="2400" dirty="0">
              <a:solidFill>
                <a:prstClr val="black"/>
              </a:solidFill>
            </a:endParaRPr>
          </a:p>
          <a:p>
            <a:pPr marL="0" lvl="0" indent="0">
              <a:spcBef>
                <a:spcPts val="0"/>
              </a:spcBef>
              <a:buNone/>
            </a:pPr>
            <a:r>
              <a:rPr lang="sl-SI" sz="2400" dirty="0">
                <a:solidFill>
                  <a:prstClr val="black"/>
                </a:solidFill>
              </a:rPr>
              <a:t>• Wadsworth, H. M., K. S. </a:t>
            </a:r>
            <a:r>
              <a:rPr lang="sl-SI" sz="2400" dirty="0" err="1">
                <a:solidFill>
                  <a:prstClr val="black"/>
                </a:solidFill>
              </a:rPr>
              <a:t>Stephens</a:t>
            </a:r>
            <a:r>
              <a:rPr lang="sl-SI" sz="2400" dirty="0">
                <a:solidFill>
                  <a:prstClr val="black"/>
                </a:solidFill>
              </a:rPr>
              <a:t>, A. B. </a:t>
            </a:r>
            <a:r>
              <a:rPr lang="sl-SI" sz="2400" dirty="0" err="1">
                <a:solidFill>
                  <a:prstClr val="black"/>
                </a:solidFill>
              </a:rPr>
              <a:t>Godfrey</a:t>
            </a:r>
            <a:r>
              <a:rPr lang="sl-SI" sz="2400" dirty="0">
                <a:solidFill>
                  <a:prstClr val="black"/>
                </a:solidFill>
              </a:rPr>
              <a:t> : Modern </a:t>
            </a:r>
            <a:r>
              <a:rPr lang="sl-SI" sz="2400" dirty="0" err="1">
                <a:solidFill>
                  <a:prstClr val="black"/>
                </a:solidFill>
              </a:rPr>
              <a:t>Methods</a:t>
            </a:r>
            <a:endParaRPr lang="sl-SI" sz="2400" dirty="0">
              <a:solidFill>
                <a:prstClr val="black"/>
              </a:solidFill>
            </a:endParaRPr>
          </a:p>
          <a:p>
            <a:pPr marL="0" lvl="0" indent="0">
              <a:spcBef>
                <a:spcPts val="0"/>
              </a:spcBef>
              <a:buNone/>
            </a:pPr>
            <a:r>
              <a:rPr lang="sl-SI" sz="2400" dirty="0">
                <a:solidFill>
                  <a:prstClr val="black"/>
                </a:solidFill>
              </a:rPr>
              <a:t>    </a:t>
            </a:r>
            <a:r>
              <a:rPr lang="sl-SI" sz="2400" dirty="0" err="1">
                <a:solidFill>
                  <a:prstClr val="black"/>
                </a:solidFill>
              </a:rPr>
              <a:t>for</a:t>
            </a:r>
            <a:r>
              <a:rPr lang="sl-SI" sz="2400" dirty="0">
                <a:solidFill>
                  <a:prstClr val="black"/>
                </a:solidFill>
              </a:rPr>
              <a:t> </a:t>
            </a:r>
            <a:r>
              <a:rPr lang="sl-SI" sz="2400" dirty="0" err="1">
                <a:solidFill>
                  <a:prstClr val="black"/>
                </a:solidFill>
              </a:rPr>
              <a:t>Quality</a:t>
            </a:r>
            <a:r>
              <a:rPr lang="sl-SI" sz="2400" dirty="0">
                <a:solidFill>
                  <a:prstClr val="black"/>
                </a:solidFill>
              </a:rPr>
              <a:t> </a:t>
            </a:r>
            <a:r>
              <a:rPr lang="sl-SI" sz="2400" dirty="0" err="1">
                <a:solidFill>
                  <a:prstClr val="black"/>
                </a:solidFill>
              </a:rPr>
              <a:t>Control</a:t>
            </a:r>
            <a:r>
              <a:rPr lang="sl-SI" sz="2400" dirty="0">
                <a:solidFill>
                  <a:prstClr val="black"/>
                </a:solidFill>
              </a:rPr>
              <a:t> </a:t>
            </a:r>
            <a:r>
              <a:rPr lang="sl-SI" sz="2400" dirty="0" err="1">
                <a:solidFill>
                  <a:prstClr val="black"/>
                </a:solidFill>
              </a:rPr>
              <a:t>and</a:t>
            </a:r>
            <a:r>
              <a:rPr lang="sl-SI" sz="2400" dirty="0">
                <a:solidFill>
                  <a:prstClr val="black"/>
                </a:solidFill>
              </a:rPr>
              <a:t> </a:t>
            </a:r>
            <a:r>
              <a:rPr lang="sl-SI" sz="2400" dirty="0" err="1">
                <a:solidFill>
                  <a:prstClr val="black"/>
                </a:solidFill>
              </a:rPr>
              <a:t>Improvement</a:t>
            </a:r>
            <a:r>
              <a:rPr lang="sl-SI" sz="2400" dirty="0">
                <a:solidFill>
                  <a:prstClr val="black"/>
                </a:solidFill>
              </a:rPr>
              <a:t>        </a:t>
            </a:r>
            <a:r>
              <a:rPr lang="sl-SI" sz="2400" dirty="0" err="1">
                <a:solidFill>
                  <a:prstClr val="black"/>
                </a:solidFill>
              </a:rPr>
              <a:t>Wiley</a:t>
            </a:r>
            <a:r>
              <a:rPr lang="sl-SI" sz="2400" dirty="0">
                <a:solidFill>
                  <a:prstClr val="black"/>
                </a:solidFill>
              </a:rPr>
              <a:t> 2. izdaja 2002</a:t>
            </a:r>
          </a:p>
          <a:p>
            <a:pPr marL="0" lvl="0" indent="0">
              <a:spcBef>
                <a:spcPts val="0"/>
              </a:spcBef>
              <a:buNone/>
            </a:pPr>
            <a:endParaRPr lang="sl-SI" sz="2400" dirty="0">
              <a:solidFill>
                <a:prstClr val="black"/>
              </a:solidFill>
            </a:endParaRPr>
          </a:p>
          <a:p>
            <a:pPr marL="285750" lvl="0" indent="-285750">
              <a:spcBef>
                <a:spcPts val="0"/>
              </a:spcBef>
            </a:pPr>
            <a:r>
              <a:rPr lang="sl-SI" sz="2400" dirty="0" err="1">
                <a:solidFill>
                  <a:prstClr val="black"/>
                </a:solidFill>
              </a:rPr>
              <a:t>Wheeler</a:t>
            </a:r>
            <a:r>
              <a:rPr lang="sl-SI" sz="2400" dirty="0">
                <a:solidFill>
                  <a:prstClr val="black"/>
                </a:solidFill>
              </a:rPr>
              <a:t>, D. J. : </a:t>
            </a:r>
            <a:r>
              <a:rPr lang="sl-SI" sz="2400" dirty="0" err="1">
                <a:solidFill>
                  <a:prstClr val="black"/>
                </a:solidFill>
              </a:rPr>
              <a:t>Advanced</a:t>
            </a:r>
            <a:r>
              <a:rPr lang="sl-SI" sz="2400" dirty="0">
                <a:solidFill>
                  <a:prstClr val="black"/>
                </a:solidFill>
              </a:rPr>
              <a:t> </a:t>
            </a:r>
            <a:r>
              <a:rPr lang="sl-SI" sz="2400" dirty="0" err="1">
                <a:solidFill>
                  <a:prstClr val="black"/>
                </a:solidFill>
              </a:rPr>
              <a:t>Topics</a:t>
            </a:r>
            <a:r>
              <a:rPr lang="sl-SI" sz="2400" dirty="0">
                <a:solidFill>
                  <a:prstClr val="black"/>
                </a:solidFill>
              </a:rPr>
              <a:t> in </a:t>
            </a:r>
            <a:r>
              <a:rPr lang="sl-SI" sz="2400" dirty="0" err="1">
                <a:solidFill>
                  <a:prstClr val="black"/>
                </a:solidFill>
              </a:rPr>
              <a:t>Statistical</a:t>
            </a:r>
            <a:r>
              <a:rPr lang="sl-SI" sz="2400" dirty="0">
                <a:solidFill>
                  <a:prstClr val="black"/>
                </a:solidFill>
              </a:rPr>
              <a:t> </a:t>
            </a:r>
            <a:r>
              <a:rPr lang="sl-SI" sz="2400" dirty="0" err="1">
                <a:solidFill>
                  <a:prstClr val="black"/>
                </a:solidFill>
              </a:rPr>
              <a:t>Process</a:t>
            </a:r>
            <a:r>
              <a:rPr lang="sl-SI" sz="2400" dirty="0">
                <a:solidFill>
                  <a:prstClr val="black"/>
                </a:solidFill>
              </a:rPr>
              <a:t> </a:t>
            </a:r>
            <a:r>
              <a:rPr lang="sl-SI" sz="2400" dirty="0" err="1">
                <a:solidFill>
                  <a:prstClr val="black"/>
                </a:solidFill>
              </a:rPr>
              <a:t>Control</a:t>
            </a:r>
            <a:br>
              <a:rPr lang="sl-SI" sz="2400" dirty="0">
                <a:solidFill>
                  <a:prstClr val="black"/>
                </a:solidFill>
              </a:rPr>
            </a:br>
            <a:r>
              <a:rPr lang="sl-SI" sz="2400" dirty="0">
                <a:solidFill>
                  <a:prstClr val="black"/>
                </a:solidFill>
              </a:rPr>
              <a:t>SPC </a:t>
            </a:r>
            <a:r>
              <a:rPr lang="sl-SI" sz="2400" dirty="0" err="1">
                <a:solidFill>
                  <a:prstClr val="black"/>
                </a:solidFill>
              </a:rPr>
              <a:t>Press</a:t>
            </a:r>
            <a:r>
              <a:rPr lang="sl-SI" sz="2400" dirty="0">
                <a:solidFill>
                  <a:prstClr val="black"/>
                </a:solidFill>
              </a:rPr>
              <a:t> 1995</a:t>
            </a:r>
          </a:p>
          <a:p>
            <a:pPr marL="285750" lvl="0" indent="-285750">
              <a:spcBef>
                <a:spcPts val="0"/>
              </a:spcBef>
            </a:pPr>
            <a:endParaRPr lang="sl-SI" sz="2400" dirty="0">
              <a:solidFill>
                <a:prstClr val="black"/>
              </a:solidFill>
            </a:endParaRPr>
          </a:p>
          <a:p>
            <a:pPr marL="0" lvl="0" indent="0">
              <a:spcBef>
                <a:spcPts val="0"/>
              </a:spcBef>
              <a:buNone/>
            </a:pPr>
            <a:r>
              <a:rPr lang="sl-SI" sz="2400" dirty="0">
                <a:solidFill>
                  <a:prstClr val="black"/>
                </a:solidFill>
              </a:rPr>
              <a:t>• Oakland J. : </a:t>
            </a:r>
            <a:r>
              <a:rPr lang="sl-SI" sz="2400" dirty="0" err="1">
                <a:solidFill>
                  <a:prstClr val="black"/>
                </a:solidFill>
              </a:rPr>
              <a:t>Statistical</a:t>
            </a:r>
            <a:r>
              <a:rPr lang="sl-SI" sz="2400" dirty="0">
                <a:solidFill>
                  <a:prstClr val="black"/>
                </a:solidFill>
              </a:rPr>
              <a:t> </a:t>
            </a:r>
            <a:r>
              <a:rPr lang="sl-SI" sz="2400" dirty="0" err="1">
                <a:solidFill>
                  <a:prstClr val="black"/>
                </a:solidFill>
              </a:rPr>
              <a:t>Process</a:t>
            </a:r>
            <a:r>
              <a:rPr lang="sl-SI" sz="2400" dirty="0">
                <a:solidFill>
                  <a:prstClr val="black"/>
                </a:solidFill>
              </a:rPr>
              <a:t> </a:t>
            </a:r>
            <a:r>
              <a:rPr lang="sl-SI" sz="2400" dirty="0" err="1">
                <a:solidFill>
                  <a:prstClr val="black"/>
                </a:solidFill>
              </a:rPr>
              <a:t>Control</a:t>
            </a:r>
            <a:r>
              <a:rPr lang="sl-SI" sz="2400" dirty="0">
                <a:solidFill>
                  <a:prstClr val="black"/>
                </a:solidFill>
              </a:rPr>
              <a:t>     </a:t>
            </a:r>
            <a:r>
              <a:rPr lang="sl-SI" sz="2400" dirty="0" err="1">
                <a:solidFill>
                  <a:prstClr val="black"/>
                </a:solidFill>
              </a:rPr>
              <a:t>Routledge</a:t>
            </a:r>
            <a:r>
              <a:rPr lang="sl-SI" sz="2400" dirty="0">
                <a:solidFill>
                  <a:prstClr val="black"/>
                </a:solidFill>
              </a:rPr>
              <a:t> 6. izdaja 2011</a:t>
            </a:r>
          </a:p>
          <a:p>
            <a:pPr marL="0" lvl="0" indent="0">
              <a:spcBef>
                <a:spcPts val="0"/>
              </a:spcBef>
              <a:buNone/>
            </a:pPr>
            <a:endParaRPr lang="sl-SI" sz="2400" dirty="0">
              <a:solidFill>
                <a:prstClr val="black"/>
              </a:solidFill>
            </a:endParaRPr>
          </a:p>
          <a:p>
            <a:pPr marL="0" lvl="0" indent="0">
              <a:spcBef>
                <a:spcPts val="0"/>
              </a:spcBef>
              <a:buNone/>
            </a:pPr>
            <a:r>
              <a:rPr lang="sl-SI" sz="2400" dirty="0">
                <a:solidFill>
                  <a:prstClr val="black"/>
                </a:solidFill>
              </a:rPr>
              <a:t>• </a:t>
            </a:r>
            <a:r>
              <a:rPr lang="sl-SI" sz="2400" dirty="0" err="1">
                <a:solidFill>
                  <a:prstClr val="black"/>
                </a:solidFill>
              </a:rPr>
              <a:t>Carey</a:t>
            </a:r>
            <a:r>
              <a:rPr lang="sl-SI" sz="2400" dirty="0">
                <a:solidFill>
                  <a:prstClr val="black"/>
                </a:solidFill>
              </a:rPr>
              <a:t>, R. G. : </a:t>
            </a:r>
            <a:r>
              <a:rPr lang="sl-SI" sz="2400" b="1" dirty="0" err="1">
                <a:solidFill>
                  <a:prstClr val="black"/>
                </a:solidFill>
              </a:rPr>
              <a:t>Improving</a:t>
            </a:r>
            <a:r>
              <a:rPr lang="sl-SI" sz="2400" b="1" dirty="0">
                <a:solidFill>
                  <a:prstClr val="black"/>
                </a:solidFill>
              </a:rPr>
              <a:t> </a:t>
            </a:r>
            <a:r>
              <a:rPr lang="sl-SI" sz="2400" b="1" dirty="0" err="1">
                <a:solidFill>
                  <a:prstClr val="black"/>
                </a:solidFill>
              </a:rPr>
              <a:t>Healthcare</a:t>
            </a:r>
            <a:r>
              <a:rPr lang="sl-SI" sz="2400" b="1" dirty="0">
                <a:solidFill>
                  <a:prstClr val="black"/>
                </a:solidFill>
              </a:rPr>
              <a:t> </a:t>
            </a:r>
            <a:r>
              <a:rPr lang="sl-SI" sz="2400" dirty="0" err="1">
                <a:solidFill>
                  <a:prstClr val="black"/>
                </a:solidFill>
              </a:rPr>
              <a:t>with</a:t>
            </a:r>
            <a:r>
              <a:rPr lang="sl-SI" sz="2400" dirty="0">
                <a:solidFill>
                  <a:prstClr val="black"/>
                </a:solidFill>
              </a:rPr>
              <a:t> </a:t>
            </a:r>
            <a:r>
              <a:rPr lang="sl-SI" sz="2400" dirty="0" err="1">
                <a:solidFill>
                  <a:prstClr val="black"/>
                </a:solidFill>
              </a:rPr>
              <a:t>Control</a:t>
            </a:r>
            <a:r>
              <a:rPr lang="sl-SI" sz="2400" dirty="0">
                <a:solidFill>
                  <a:prstClr val="black"/>
                </a:solidFill>
              </a:rPr>
              <a:t> </a:t>
            </a:r>
            <a:r>
              <a:rPr lang="sl-SI" sz="2400" dirty="0" err="1">
                <a:solidFill>
                  <a:prstClr val="black"/>
                </a:solidFill>
              </a:rPr>
              <a:t>Charts</a:t>
            </a:r>
            <a:r>
              <a:rPr lang="sl-SI" sz="2400" dirty="0">
                <a:solidFill>
                  <a:prstClr val="black"/>
                </a:solidFill>
              </a:rPr>
              <a:t> – </a:t>
            </a:r>
            <a:r>
              <a:rPr lang="sl-SI" sz="2400" dirty="0" err="1">
                <a:solidFill>
                  <a:prstClr val="black"/>
                </a:solidFill>
              </a:rPr>
              <a:t>Basic</a:t>
            </a:r>
            <a:r>
              <a:rPr lang="sl-SI" sz="2400" dirty="0">
                <a:solidFill>
                  <a:prstClr val="black"/>
                </a:solidFill>
              </a:rPr>
              <a:t> </a:t>
            </a:r>
            <a:r>
              <a:rPr lang="sl-SI" sz="2400" dirty="0" err="1">
                <a:solidFill>
                  <a:prstClr val="black"/>
                </a:solidFill>
              </a:rPr>
              <a:t>and</a:t>
            </a:r>
            <a:r>
              <a:rPr lang="sl-SI" sz="2400" dirty="0">
                <a:solidFill>
                  <a:prstClr val="black"/>
                </a:solidFill>
              </a:rPr>
              <a:t>   </a:t>
            </a:r>
          </a:p>
          <a:p>
            <a:pPr marL="0" lvl="0" indent="0">
              <a:spcBef>
                <a:spcPts val="0"/>
              </a:spcBef>
              <a:buNone/>
            </a:pPr>
            <a:r>
              <a:rPr lang="sl-SI" sz="2400" dirty="0">
                <a:solidFill>
                  <a:prstClr val="black"/>
                </a:solidFill>
              </a:rPr>
              <a:t>   </a:t>
            </a:r>
            <a:r>
              <a:rPr lang="sl-SI" sz="2400" dirty="0" err="1">
                <a:solidFill>
                  <a:prstClr val="black"/>
                </a:solidFill>
              </a:rPr>
              <a:t>Advanced</a:t>
            </a:r>
            <a:r>
              <a:rPr lang="sl-SI" sz="2400" dirty="0">
                <a:solidFill>
                  <a:prstClr val="black"/>
                </a:solidFill>
              </a:rPr>
              <a:t> SPC </a:t>
            </a:r>
            <a:r>
              <a:rPr lang="sl-SI" sz="2400" dirty="0" err="1">
                <a:solidFill>
                  <a:prstClr val="black"/>
                </a:solidFill>
              </a:rPr>
              <a:t>Methods</a:t>
            </a:r>
            <a:r>
              <a:rPr lang="sl-SI" sz="2400" dirty="0">
                <a:solidFill>
                  <a:prstClr val="black"/>
                </a:solidFill>
              </a:rPr>
              <a:t> </a:t>
            </a:r>
            <a:r>
              <a:rPr lang="sl-SI" sz="2400" dirty="0" err="1">
                <a:solidFill>
                  <a:prstClr val="black"/>
                </a:solidFill>
              </a:rPr>
              <a:t>and</a:t>
            </a:r>
            <a:r>
              <a:rPr lang="sl-SI" sz="2400" dirty="0">
                <a:solidFill>
                  <a:prstClr val="black"/>
                </a:solidFill>
              </a:rPr>
              <a:t> </a:t>
            </a:r>
            <a:r>
              <a:rPr lang="sl-SI" sz="2400" dirty="0" err="1">
                <a:solidFill>
                  <a:prstClr val="black"/>
                </a:solidFill>
              </a:rPr>
              <a:t>Case</a:t>
            </a:r>
            <a:r>
              <a:rPr lang="sl-SI" sz="2400" dirty="0">
                <a:solidFill>
                  <a:prstClr val="black"/>
                </a:solidFill>
              </a:rPr>
              <a:t> </a:t>
            </a:r>
            <a:r>
              <a:rPr lang="sl-SI" sz="2400" dirty="0" err="1">
                <a:solidFill>
                  <a:prstClr val="black"/>
                </a:solidFill>
              </a:rPr>
              <a:t>Studies</a:t>
            </a:r>
            <a:r>
              <a:rPr lang="sl-SI" sz="2400" dirty="0">
                <a:solidFill>
                  <a:prstClr val="black"/>
                </a:solidFill>
              </a:rPr>
              <a:t>         ASQ 2003</a:t>
            </a:r>
          </a:p>
          <a:p>
            <a:pPr marL="0" indent="0">
              <a:buNone/>
            </a:pPr>
            <a:endParaRPr lang="sl-SI" dirty="0"/>
          </a:p>
        </p:txBody>
      </p:sp>
    </p:spTree>
    <p:extLst>
      <p:ext uri="{BB962C8B-B14F-4D97-AF65-F5344CB8AC3E}">
        <p14:creationId xmlns:p14="http://schemas.microsoft.com/office/powerpoint/2010/main" val="282510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noAutofit/>
          </a:bodyPr>
          <a:lstStyle/>
          <a:p>
            <a:r>
              <a:rPr lang="sl-SI" sz="2800" b="1" dirty="0">
                <a:solidFill>
                  <a:prstClr val="black"/>
                </a:solidFill>
                <a:ea typeface="+mn-ea"/>
                <a:cs typeface="+mn-cs"/>
              </a:rPr>
              <a:t>Izbor nemške strokovne literature s področja obvladovanja procesov</a:t>
            </a:r>
            <a:endParaRPr lang="sl-SI" sz="2800" dirty="0"/>
          </a:p>
        </p:txBody>
      </p:sp>
      <p:sp>
        <p:nvSpPr>
          <p:cNvPr id="3" name="Označba mesta vsebine 2"/>
          <p:cNvSpPr>
            <a:spLocks noGrp="1"/>
          </p:cNvSpPr>
          <p:nvPr>
            <p:ph idx="1"/>
          </p:nvPr>
        </p:nvSpPr>
        <p:spPr/>
        <p:txBody>
          <a:bodyPr/>
          <a:lstStyle/>
          <a:p>
            <a:pPr marL="0" lvl="0" indent="0">
              <a:spcBef>
                <a:spcPts val="0"/>
              </a:spcBef>
              <a:buNone/>
            </a:pPr>
            <a:r>
              <a:rPr lang="sl-SI" sz="2800" dirty="0">
                <a:solidFill>
                  <a:prstClr val="black"/>
                </a:solidFill>
              </a:rPr>
              <a:t>• </a:t>
            </a:r>
            <a:r>
              <a:rPr lang="sl-SI" sz="2800" dirty="0" err="1">
                <a:solidFill>
                  <a:prstClr val="black"/>
                </a:solidFill>
              </a:rPr>
              <a:t>Dietrich</a:t>
            </a:r>
            <a:r>
              <a:rPr lang="sl-SI" sz="2800" dirty="0">
                <a:solidFill>
                  <a:prstClr val="black"/>
                </a:solidFill>
              </a:rPr>
              <a:t>, E., A. Schulze : </a:t>
            </a:r>
            <a:r>
              <a:rPr lang="sl-SI" sz="2800" dirty="0" err="1">
                <a:solidFill>
                  <a:prstClr val="black"/>
                </a:solidFill>
              </a:rPr>
              <a:t>Statistische</a:t>
            </a:r>
            <a:r>
              <a:rPr lang="sl-SI" sz="2800" dirty="0">
                <a:solidFill>
                  <a:prstClr val="black"/>
                </a:solidFill>
              </a:rPr>
              <a:t> </a:t>
            </a:r>
            <a:r>
              <a:rPr lang="sl-SI" sz="2800" dirty="0" err="1">
                <a:solidFill>
                  <a:prstClr val="black"/>
                </a:solidFill>
              </a:rPr>
              <a:t>Verfahren</a:t>
            </a:r>
            <a:r>
              <a:rPr lang="sl-SI" sz="2800" dirty="0">
                <a:solidFill>
                  <a:prstClr val="black"/>
                </a:solidFill>
              </a:rPr>
              <a:t> </a:t>
            </a:r>
            <a:r>
              <a:rPr lang="sl-SI" sz="2800" dirty="0" err="1">
                <a:solidFill>
                  <a:prstClr val="black"/>
                </a:solidFill>
              </a:rPr>
              <a:t>zur</a:t>
            </a:r>
            <a:r>
              <a:rPr lang="sl-SI" sz="2800" dirty="0">
                <a:solidFill>
                  <a:prstClr val="black"/>
                </a:solidFill>
              </a:rPr>
              <a:t> </a:t>
            </a:r>
            <a:r>
              <a:rPr lang="sl-SI" sz="2800" dirty="0" err="1">
                <a:solidFill>
                  <a:prstClr val="black"/>
                </a:solidFill>
              </a:rPr>
              <a:t>Maschinen</a:t>
            </a:r>
            <a:r>
              <a:rPr lang="sl-SI" sz="2800" dirty="0">
                <a:solidFill>
                  <a:prstClr val="black"/>
                </a:solidFill>
              </a:rPr>
              <a:t>- </a:t>
            </a:r>
            <a:r>
              <a:rPr lang="sl-SI" sz="2800" dirty="0" err="1">
                <a:solidFill>
                  <a:prstClr val="black"/>
                </a:solidFill>
              </a:rPr>
              <a:t>und</a:t>
            </a:r>
            <a:r>
              <a:rPr lang="sl-SI" sz="2800" dirty="0">
                <a:solidFill>
                  <a:prstClr val="black"/>
                </a:solidFill>
              </a:rPr>
              <a:t> </a:t>
            </a:r>
            <a:r>
              <a:rPr lang="sl-SI" sz="2800" dirty="0" err="1">
                <a:solidFill>
                  <a:prstClr val="black"/>
                </a:solidFill>
              </a:rPr>
              <a:t>Prozessqualifikation</a:t>
            </a:r>
            <a:endParaRPr lang="sl-SI" sz="2800" dirty="0">
              <a:solidFill>
                <a:prstClr val="black"/>
              </a:solidFill>
            </a:endParaRPr>
          </a:p>
          <a:p>
            <a:pPr marL="0" lvl="0" indent="0">
              <a:spcBef>
                <a:spcPts val="0"/>
              </a:spcBef>
              <a:buNone/>
            </a:pPr>
            <a:r>
              <a:rPr lang="sl-SI" sz="2800" dirty="0" err="1">
                <a:solidFill>
                  <a:prstClr val="black"/>
                </a:solidFill>
              </a:rPr>
              <a:t>Hanser</a:t>
            </a:r>
            <a:r>
              <a:rPr lang="sl-SI" sz="2800" dirty="0">
                <a:solidFill>
                  <a:prstClr val="black"/>
                </a:solidFill>
              </a:rPr>
              <a:t> 5. izdaja 2005</a:t>
            </a:r>
          </a:p>
          <a:p>
            <a:pPr marL="0" lvl="0" indent="0">
              <a:spcBef>
                <a:spcPts val="0"/>
              </a:spcBef>
              <a:buNone/>
            </a:pPr>
            <a:endParaRPr lang="sl-SI" sz="2800" dirty="0">
              <a:solidFill>
                <a:prstClr val="black"/>
              </a:solidFill>
            </a:endParaRPr>
          </a:p>
          <a:p>
            <a:pPr marL="0" lvl="0" indent="0">
              <a:spcBef>
                <a:spcPts val="0"/>
              </a:spcBef>
              <a:buNone/>
            </a:pPr>
            <a:r>
              <a:rPr lang="sl-SI" sz="2800" dirty="0">
                <a:solidFill>
                  <a:prstClr val="black"/>
                </a:solidFill>
              </a:rPr>
              <a:t>• </a:t>
            </a:r>
            <a:r>
              <a:rPr lang="sl-SI" sz="2800" dirty="0" err="1">
                <a:solidFill>
                  <a:prstClr val="black"/>
                </a:solidFill>
              </a:rPr>
              <a:t>Deutsche</a:t>
            </a:r>
            <a:r>
              <a:rPr lang="sl-SI" sz="2800" dirty="0">
                <a:solidFill>
                  <a:prstClr val="black"/>
                </a:solidFill>
              </a:rPr>
              <a:t> </a:t>
            </a:r>
            <a:r>
              <a:rPr lang="sl-SI" sz="2800" dirty="0" err="1">
                <a:solidFill>
                  <a:prstClr val="black"/>
                </a:solidFill>
              </a:rPr>
              <a:t>Gesellschaft</a:t>
            </a:r>
            <a:r>
              <a:rPr lang="sl-SI" sz="2800" dirty="0">
                <a:solidFill>
                  <a:prstClr val="black"/>
                </a:solidFill>
              </a:rPr>
              <a:t> </a:t>
            </a:r>
            <a:r>
              <a:rPr lang="sl-SI" sz="2800" dirty="0" err="1">
                <a:solidFill>
                  <a:prstClr val="black"/>
                </a:solidFill>
              </a:rPr>
              <a:t>für</a:t>
            </a:r>
            <a:r>
              <a:rPr lang="sl-SI" sz="2800" dirty="0">
                <a:solidFill>
                  <a:prstClr val="black"/>
                </a:solidFill>
              </a:rPr>
              <a:t> </a:t>
            </a:r>
            <a:r>
              <a:rPr lang="sl-SI" sz="2800" dirty="0" err="1">
                <a:solidFill>
                  <a:prstClr val="black"/>
                </a:solidFill>
              </a:rPr>
              <a:t>Qualität</a:t>
            </a:r>
            <a:r>
              <a:rPr lang="sl-SI" sz="2800" dirty="0">
                <a:solidFill>
                  <a:prstClr val="black"/>
                </a:solidFill>
              </a:rPr>
              <a:t> (DGQ), </a:t>
            </a:r>
            <a:r>
              <a:rPr lang="sl-SI" sz="2800" dirty="0" err="1">
                <a:solidFill>
                  <a:prstClr val="black"/>
                </a:solidFill>
              </a:rPr>
              <a:t>Arbeitsgruppe</a:t>
            </a:r>
            <a:r>
              <a:rPr lang="sl-SI" sz="2800" dirty="0">
                <a:solidFill>
                  <a:prstClr val="black"/>
                </a:solidFill>
              </a:rPr>
              <a:t> 165 »</a:t>
            </a:r>
            <a:r>
              <a:rPr lang="sl-SI" sz="2800" dirty="0" err="1">
                <a:solidFill>
                  <a:prstClr val="black"/>
                </a:solidFill>
              </a:rPr>
              <a:t>Maschinen</a:t>
            </a:r>
            <a:r>
              <a:rPr lang="sl-SI" sz="2800" dirty="0">
                <a:solidFill>
                  <a:prstClr val="black"/>
                </a:solidFill>
              </a:rPr>
              <a:t>- </a:t>
            </a:r>
            <a:r>
              <a:rPr lang="sl-SI" sz="2800" dirty="0" err="1">
                <a:solidFill>
                  <a:prstClr val="black"/>
                </a:solidFill>
              </a:rPr>
              <a:t>und</a:t>
            </a:r>
            <a:r>
              <a:rPr lang="sl-SI" sz="2800" dirty="0">
                <a:solidFill>
                  <a:prstClr val="black"/>
                </a:solidFill>
              </a:rPr>
              <a:t> </a:t>
            </a:r>
            <a:r>
              <a:rPr lang="sl-SI" sz="2800" dirty="0" err="1">
                <a:solidFill>
                  <a:prstClr val="black"/>
                </a:solidFill>
              </a:rPr>
              <a:t>Prozessfähigkeit</a:t>
            </a:r>
            <a:r>
              <a:rPr lang="sl-SI" sz="2800" dirty="0">
                <a:solidFill>
                  <a:prstClr val="black"/>
                </a:solidFill>
              </a:rPr>
              <a:t>«:</a:t>
            </a:r>
          </a:p>
          <a:p>
            <a:pPr marL="0" lvl="0" indent="0">
              <a:spcBef>
                <a:spcPts val="0"/>
              </a:spcBef>
              <a:buNone/>
            </a:pPr>
            <a:r>
              <a:rPr lang="sl-SI" sz="2800" dirty="0">
                <a:solidFill>
                  <a:prstClr val="black"/>
                </a:solidFill>
              </a:rPr>
              <a:t>SPC – 1 : </a:t>
            </a:r>
            <a:r>
              <a:rPr lang="sl-SI" sz="2800" dirty="0" err="1">
                <a:solidFill>
                  <a:prstClr val="black"/>
                </a:solidFill>
              </a:rPr>
              <a:t>Statistische</a:t>
            </a:r>
            <a:r>
              <a:rPr lang="sl-SI" sz="2800" dirty="0">
                <a:solidFill>
                  <a:prstClr val="black"/>
                </a:solidFill>
              </a:rPr>
              <a:t> </a:t>
            </a:r>
            <a:r>
              <a:rPr lang="sl-SI" sz="2800" dirty="0" err="1">
                <a:solidFill>
                  <a:prstClr val="black"/>
                </a:solidFill>
              </a:rPr>
              <a:t>Prozesslenkung</a:t>
            </a:r>
            <a:endParaRPr lang="sl-SI" sz="2800" dirty="0">
              <a:solidFill>
                <a:prstClr val="black"/>
              </a:solidFill>
            </a:endParaRPr>
          </a:p>
          <a:p>
            <a:pPr marL="0" lvl="0" indent="0">
              <a:spcBef>
                <a:spcPts val="0"/>
              </a:spcBef>
              <a:buNone/>
            </a:pPr>
            <a:r>
              <a:rPr lang="sl-SI" sz="2800" dirty="0" err="1">
                <a:solidFill>
                  <a:prstClr val="black"/>
                </a:solidFill>
              </a:rPr>
              <a:t>Beuth-Verlag</a:t>
            </a:r>
            <a:r>
              <a:rPr lang="sl-SI" sz="2800" dirty="0">
                <a:solidFill>
                  <a:prstClr val="black"/>
                </a:solidFill>
              </a:rPr>
              <a:t> 1990 </a:t>
            </a:r>
          </a:p>
          <a:p>
            <a:pPr marL="0" indent="0">
              <a:buNone/>
            </a:pPr>
            <a:endParaRPr lang="sl-SI" dirty="0"/>
          </a:p>
        </p:txBody>
      </p:sp>
    </p:spTree>
    <p:extLst>
      <p:ext uri="{BB962C8B-B14F-4D97-AF65-F5344CB8AC3E}">
        <p14:creationId xmlns:p14="http://schemas.microsoft.com/office/powerpoint/2010/main" val="340650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90066"/>
          </a:xfrm>
        </p:spPr>
        <p:txBody>
          <a:bodyPr>
            <a:normAutofit/>
          </a:bodyPr>
          <a:lstStyle/>
          <a:p>
            <a:r>
              <a:rPr lang="sl-SI" sz="2000" b="1" dirty="0"/>
              <a:t>POJMOVANJE IN POIMENOVANJE RAZPRŠENOSTI NA IZHODU PROCESA</a:t>
            </a:r>
            <a:endParaRPr lang="sl-SI" sz="2000" dirty="0"/>
          </a:p>
        </p:txBody>
      </p:sp>
      <p:sp>
        <p:nvSpPr>
          <p:cNvPr id="3" name="Podnaslov 2"/>
          <p:cNvSpPr>
            <a:spLocks noGrp="1"/>
          </p:cNvSpPr>
          <p:nvPr>
            <p:ph idx="1"/>
          </p:nvPr>
        </p:nvSpPr>
        <p:spPr>
          <a:xfrm>
            <a:off x="457200" y="764704"/>
            <a:ext cx="8229600" cy="5904656"/>
          </a:xfrm>
        </p:spPr>
        <p:txBody>
          <a:bodyPr>
            <a:normAutofit fontScale="70000" lnSpcReduction="20000"/>
          </a:bodyPr>
          <a:lstStyle/>
          <a:p>
            <a:r>
              <a:rPr lang="sl-SI" sz="3400" b="1" dirty="0"/>
              <a:t>Razpršenost (raztros, variacija) vrednosti na izhodu procesa </a:t>
            </a:r>
            <a:r>
              <a:rPr lang="sl-SI" sz="3400" dirty="0"/>
              <a:t>je neizogiben pojav pri vsakem procesu. Rezultati istega procesa niso nikoli popolnoma enaki. </a:t>
            </a:r>
          </a:p>
          <a:p>
            <a:r>
              <a:rPr lang="sl-SI" sz="3400" dirty="0"/>
              <a:t>Razpršenost je </a:t>
            </a:r>
            <a:r>
              <a:rPr lang="sl-SI" sz="3400" b="1" dirty="0"/>
              <a:t>težje obvladljiva </a:t>
            </a:r>
            <a:r>
              <a:rPr lang="sl-SI" sz="3400" dirty="0"/>
              <a:t>od lege (povprečja) procesa. Obvladovanje razpršenosti je zato prednostna naloga pri </a:t>
            </a:r>
            <a:r>
              <a:rPr lang="sl-SI" sz="3400" b="1" dirty="0"/>
              <a:t>obvladovanju kakovosti </a:t>
            </a:r>
            <a:r>
              <a:rPr lang="sl-SI" sz="3400" dirty="0"/>
              <a:t>v poslovnem okolju.  </a:t>
            </a:r>
            <a:endParaRPr lang="sl-SI" sz="3400" b="1" dirty="0"/>
          </a:p>
          <a:p>
            <a:pPr lvl="0" algn="l"/>
            <a:r>
              <a:rPr lang="sl-SI" sz="3400" b="1" dirty="0"/>
              <a:t>Naključna (normalna, stabilna, predvidljiva, »</a:t>
            </a:r>
            <a:r>
              <a:rPr lang="sl-SI" sz="3400" b="1" dirty="0" err="1"/>
              <a:t>common</a:t>
            </a:r>
            <a:r>
              <a:rPr lang="sl-SI" sz="3400" dirty="0"/>
              <a:t>«) razpršenost je posledica mnogih (praviloma neznanih) dejavnikov. Taka razpršenost </a:t>
            </a:r>
            <a:r>
              <a:rPr lang="sl-SI" sz="3400" b="1" dirty="0"/>
              <a:t>ne</a:t>
            </a:r>
            <a:r>
              <a:rPr lang="sl-SI" sz="3400" dirty="0"/>
              <a:t> predstavlja motenj v procesu, ki tako ostaja </a:t>
            </a:r>
            <a:r>
              <a:rPr lang="sl-SI" sz="3400" b="1" dirty="0"/>
              <a:t>stabilen</a:t>
            </a:r>
            <a:r>
              <a:rPr lang="sl-SI" sz="3400" dirty="0"/>
              <a:t>.</a:t>
            </a:r>
          </a:p>
          <a:p>
            <a:pPr lvl="0" algn="l"/>
            <a:r>
              <a:rPr lang="sl-SI" sz="3400" b="1" dirty="0"/>
              <a:t>Posebna (izjemna, izredna, nepredvidljiva, »</a:t>
            </a:r>
            <a:r>
              <a:rPr lang="sl-SI" sz="3400" b="1" dirty="0" err="1"/>
              <a:t>special</a:t>
            </a:r>
            <a:r>
              <a:rPr lang="sl-SI" sz="3400" b="1" dirty="0"/>
              <a:t>«) razpršenost ali odstopanje vrednosti </a:t>
            </a:r>
            <a:r>
              <a:rPr lang="sl-SI" sz="3400" dirty="0"/>
              <a:t>je motnja v procesu in posledica dejavnikov, ki delujejo </a:t>
            </a:r>
            <a:r>
              <a:rPr lang="sl-SI" sz="3400" b="1" dirty="0"/>
              <a:t>občasno</a:t>
            </a:r>
            <a:r>
              <a:rPr lang="sl-SI" sz="3400" dirty="0"/>
              <a:t> in jih je praviloma možno identificirati in posamično obvladati s korektivnimi posegi v proces. </a:t>
            </a:r>
          </a:p>
          <a:p>
            <a:pPr marL="0" lvl="0" indent="0" algn="l">
              <a:buNone/>
            </a:pPr>
            <a:r>
              <a:rPr lang="sl-SI" sz="3400" b="1" dirty="0"/>
              <a:t> </a:t>
            </a:r>
          </a:p>
          <a:p>
            <a:pPr marL="0" indent="0">
              <a:buNone/>
            </a:pPr>
            <a:r>
              <a:rPr lang="sl-SI" sz="3400" b="1" dirty="0"/>
              <a:t>Naloga kontrolne karte je v tem, da zazna in grafično prikaže motnje v procesu.</a:t>
            </a:r>
          </a:p>
          <a:p>
            <a:pPr algn="l"/>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57200" y="274638"/>
            <a:ext cx="8229600" cy="346050"/>
          </a:xfrm>
        </p:spPr>
        <p:txBody>
          <a:bodyPr>
            <a:normAutofit fontScale="90000"/>
          </a:bodyPr>
          <a:lstStyle/>
          <a:p>
            <a:r>
              <a:rPr lang="sl-SI" sz="2800" dirty="0"/>
              <a:t>Pretirana korekcija (</a:t>
            </a:r>
            <a:r>
              <a:rPr lang="sl-SI" sz="2800" dirty="0" err="1"/>
              <a:t>overadjustment</a:t>
            </a:r>
            <a:r>
              <a:rPr lang="sl-SI" sz="2800" dirty="0"/>
              <a:t>)</a:t>
            </a:r>
            <a:endParaRPr lang="sl-SI" dirty="0"/>
          </a:p>
        </p:txBody>
      </p:sp>
      <p:sp>
        <p:nvSpPr>
          <p:cNvPr id="3" name="Podnaslov 2"/>
          <p:cNvSpPr>
            <a:spLocks noGrp="1"/>
          </p:cNvSpPr>
          <p:nvPr>
            <p:ph type="subTitle" idx="4294967295"/>
          </p:nvPr>
        </p:nvSpPr>
        <p:spPr>
          <a:xfrm>
            <a:off x="323528" y="764704"/>
            <a:ext cx="8568952" cy="6048672"/>
          </a:xfrm>
        </p:spPr>
        <p:txBody>
          <a:bodyPr>
            <a:normAutofit fontScale="62500" lnSpcReduction="20000"/>
          </a:bodyPr>
          <a:lstStyle/>
          <a:p>
            <a:pPr marL="0" lvl="0" indent="0">
              <a:buNone/>
            </a:pPr>
            <a:r>
              <a:rPr lang="sl-SI" sz="3800" dirty="0">
                <a:solidFill>
                  <a:prstClr val="black"/>
                </a:solidFill>
              </a:rPr>
              <a:t>Vzrok za pretirano korekcijo je </a:t>
            </a:r>
            <a:r>
              <a:rPr lang="sl-SI" sz="3800" b="1" dirty="0">
                <a:solidFill>
                  <a:prstClr val="black"/>
                </a:solidFill>
              </a:rPr>
              <a:t>nerazumevanje statističnih zakonitosti s strani osebja</a:t>
            </a:r>
            <a:r>
              <a:rPr lang="sl-SI" sz="3800" dirty="0">
                <a:solidFill>
                  <a:prstClr val="black"/>
                </a:solidFill>
              </a:rPr>
              <a:t>, ki meni, da je vsak odmik od povprečja rezultat posebnih (determiniranih, ne pa naključnih) vzrokov.</a:t>
            </a:r>
          </a:p>
          <a:p>
            <a:pPr marL="0" lvl="0" indent="0">
              <a:buNone/>
            </a:pPr>
            <a:endParaRPr lang="sl-SI" sz="3800" dirty="0">
              <a:solidFill>
                <a:prstClr val="black"/>
              </a:solidFill>
            </a:endParaRPr>
          </a:p>
          <a:p>
            <a:pPr marL="0" indent="0">
              <a:buNone/>
            </a:pPr>
            <a:r>
              <a:rPr lang="sl-SI" sz="3800" dirty="0"/>
              <a:t>Pretirana korekcija (angl. »</a:t>
            </a:r>
            <a:r>
              <a:rPr lang="sl-SI" sz="3800" dirty="0" err="1"/>
              <a:t>overadjustment</a:t>
            </a:r>
            <a:r>
              <a:rPr lang="sl-SI" sz="3800" dirty="0"/>
              <a:t>«) je pojav, ko se skuša zmanjšati razpršenost procesa tako, da se njegova lega neprestano korigira v nasprotni smeri od trenutnega odstopanja od povprečne vrednosti.</a:t>
            </a:r>
          </a:p>
          <a:p>
            <a:pPr marL="0" indent="0">
              <a:buNone/>
            </a:pPr>
            <a:r>
              <a:rPr lang="sl-SI" sz="3800" dirty="0"/>
              <a:t> </a:t>
            </a:r>
          </a:p>
          <a:p>
            <a:pPr marL="0" indent="0">
              <a:buNone/>
            </a:pPr>
            <a:r>
              <a:rPr lang="sl-SI" sz="3800" dirty="0"/>
              <a:t>Če se to dogaja takrat, ko na proces vplivajo samo naključni vplivi, imamo opravka s pretirano korekcijo, ki razpršenosti v končnem efektu ne zmanjša ampak - v  nasprotju s svojim namenom – poveča !  </a:t>
            </a:r>
          </a:p>
          <a:p>
            <a:pPr marL="0" indent="0">
              <a:buNone/>
            </a:pPr>
            <a:r>
              <a:rPr lang="sl-SI" sz="3800" dirty="0"/>
              <a:t> </a:t>
            </a:r>
          </a:p>
          <a:p>
            <a:pPr marL="0" indent="0">
              <a:buNone/>
            </a:pPr>
            <a:r>
              <a:rPr lang="sl-SI" sz="3800" dirty="0"/>
              <a:t>Proces, ki bi brez posegov torej sam po sebi bil obvladovan in stabilen, postane prav zaradi pretirane korekcije nestabilen in njegova razpršenost se po nepotrebnem poveča.</a:t>
            </a:r>
          </a:p>
          <a:p>
            <a:endParaRPr lang="sl-SI" sz="3800" dirty="0"/>
          </a:p>
          <a:p>
            <a:endParaRPr lang="sl-SI" dirty="0"/>
          </a:p>
        </p:txBody>
      </p:sp>
    </p:spTree>
    <p:extLst>
      <p:ext uri="{BB962C8B-B14F-4D97-AF65-F5344CB8AC3E}">
        <p14:creationId xmlns:p14="http://schemas.microsoft.com/office/powerpoint/2010/main" val="101787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2074"/>
          </a:xfrm>
        </p:spPr>
        <p:txBody>
          <a:bodyPr>
            <a:noAutofit/>
          </a:bodyPr>
          <a:lstStyle/>
          <a:p>
            <a:r>
              <a:rPr lang="sl-SI" sz="2400" dirty="0">
                <a:solidFill>
                  <a:prstClr val="black"/>
                </a:solidFill>
              </a:rPr>
              <a:t>NAČIN DELOVANJA KONTROLNIH KART PRI OBVLADOVANJU PROCESA</a:t>
            </a:r>
            <a:endParaRPr lang="sl-SI" sz="2400" dirty="0"/>
          </a:p>
        </p:txBody>
      </p:sp>
      <p:sp>
        <p:nvSpPr>
          <p:cNvPr id="3" name="Označba mesta vsebine 2"/>
          <p:cNvSpPr>
            <a:spLocks noGrp="1"/>
          </p:cNvSpPr>
          <p:nvPr>
            <p:ph idx="1"/>
          </p:nvPr>
        </p:nvSpPr>
        <p:spPr>
          <a:xfrm>
            <a:off x="251520" y="1052736"/>
            <a:ext cx="8784976" cy="5616624"/>
          </a:xfrm>
        </p:spPr>
        <p:txBody>
          <a:bodyPr>
            <a:normAutofit fontScale="92500" lnSpcReduction="10000"/>
          </a:bodyPr>
          <a:lstStyle/>
          <a:p>
            <a:pPr marL="0" lvl="0" indent="0">
              <a:spcBef>
                <a:spcPts val="0"/>
              </a:spcBef>
              <a:buNone/>
            </a:pPr>
            <a:r>
              <a:rPr lang="sl-SI" sz="2800" dirty="0">
                <a:solidFill>
                  <a:prstClr val="black"/>
                </a:solidFill>
              </a:rPr>
              <a:t>Kontrolna karta </a:t>
            </a:r>
            <a:r>
              <a:rPr lang="sl-SI" sz="2800" b="1" dirty="0">
                <a:solidFill>
                  <a:prstClr val="black"/>
                </a:solidFill>
              </a:rPr>
              <a:t>z izrisom </a:t>
            </a:r>
            <a:r>
              <a:rPr lang="sl-SI" sz="2800" dirty="0">
                <a:solidFill>
                  <a:prstClr val="black"/>
                </a:solidFill>
              </a:rPr>
              <a:t>nazorno prikazuje potek rezultatov (»izhodov«) procesa. Na podlagi izrisanega  poteka rezultatov sklepamo, ali proces poteka nemoteno (stabilno) ali  pa je v procesu prišlo do motenj.</a:t>
            </a:r>
          </a:p>
          <a:p>
            <a:pPr marL="0" lvl="0" indent="0">
              <a:spcBef>
                <a:spcPts val="0"/>
              </a:spcBef>
              <a:buNone/>
            </a:pPr>
            <a:r>
              <a:rPr lang="sl-SI" sz="2800" dirty="0">
                <a:solidFill>
                  <a:prstClr val="black"/>
                </a:solidFill>
              </a:rPr>
              <a:t>Izris vsebuje:</a:t>
            </a:r>
          </a:p>
          <a:p>
            <a:pPr marL="285750" lvl="0" indent="-285750">
              <a:spcBef>
                <a:spcPts val="0"/>
              </a:spcBef>
            </a:pPr>
            <a:r>
              <a:rPr lang="sl-SI" sz="2800" b="1" dirty="0">
                <a:solidFill>
                  <a:prstClr val="black"/>
                </a:solidFill>
              </a:rPr>
              <a:t>Črtno povezavo </a:t>
            </a:r>
            <a:r>
              <a:rPr lang="sl-SI" sz="2800" dirty="0">
                <a:solidFill>
                  <a:prstClr val="black"/>
                </a:solidFill>
              </a:rPr>
              <a:t>vrednosti procesa, običajno izraženih v številkah,</a:t>
            </a:r>
          </a:p>
          <a:p>
            <a:pPr marL="285750" lvl="0" indent="-285750">
              <a:spcBef>
                <a:spcPts val="0"/>
              </a:spcBef>
            </a:pPr>
            <a:r>
              <a:rPr lang="sl-SI" sz="2800" b="1" dirty="0">
                <a:solidFill>
                  <a:prstClr val="black"/>
                </a:solidFill>
              </a:rPr>
              <a:t>kontrolne meje</a:t>
            </a:r>
            <a:r>
              <a:rPr lang="sl-SI" sz="2800" dirty="0">
                <a:solidFill>
                  <a:prstClr val="black"/>
                </a:solidFill>
              </a:rPr>
              <a:t>, med katerimi poteka črtna povezava, če v procesu ne pride do motenj,</a:t>
            </a:r>
          </a:p>
          <a:p>
            <a:pPr marL="285750" lvl="0" indent="-285750">
              <a:spcBef>
                <a:spcPts val="0"/>
              </a:spcBef>
            </a:pPr>
            <a:r>
              <a:rPr lang="sl-SI" sz="2800" dirty="0">
                <a:solidFill>
                  <a:prstClr val="black"/>
                </a:solidFill>
              </a:rPr>
              <a:t>pogosto tudi </a:t>
            </a:r>
            <a:r>
              <a:rPr lang="sl-SI" sz="2800" b="1" dirty="0">
                <a:solidFill>
                  <a:prstClr val="black"/>
                </a:solidFill>
              </a:rPr>
              <a:t>središčno črto </a:t>
            </a:r>
            <a:r>
              <a:rPr lang="sl-SI" sz="2800" dirty="0">
                <a:solidFill>
                  <a:prstClr val="black"/>
                </a:solidFill>
              </a:rPr>
              <a:t>kot povprečje vrednosti procesa (pri obvladovanem procesu je to ravna vodoravna črta),</a:t>
            </a:r>
          </a:p>
          <a:p>
            <a:pPr marL="285750" lvl="0" indent="-285750">
              <a:spcBef>
                <a:spcPts val="0"/>
              </a:spcBef>
            </a:pPr>
            <a:r>
              <a:rPr lang="sl-SI" sz="2800" dirty="0">
                <a:solidFill>
                  <a:prstClr val="black"/>
                </a:solidFill>
              </a:rPr>
              <a:t>redko tudi dodatne </a:t>
            </a:r>
            <a:r>
              <a:rPr lang="sl-SI" sz="2800" b="1" dirty="0">
                <a:solidFill>
                  <a:prstClr val="black"/>
                </a:solidFill>
              </a:rPr>
              <a:t>opozorilne meje </a:t>
            </a:r>
            <a:r>
              <a:rPr lang="sl-SI" sz="2800" dirty="0">
                <a:solidFill>
                  <a:prstClr val="black"/>
                </a:solidFill>
              </a:rPr>
              <a:t>(ožje od kontrolnih).</a:t>
            </a:r>
          </a:p>
          <a:p>
            <a:pPr marL="0" lvl="0" indent="0">
              <a:spcBef>
                <a:spcPts val="0"/>
              </a:spcBef>
              <a:buNone/>
            </a:pPr>
            <a:endParaRPr lang="sl-SI" sz="2800" dirty="0">
              <a:solidFill>
                <a:prstClr val="black"/>
              </a:solidFill>
            </a:endParaRPr>
          </a:p>
          <a:p>
            <a:pPr marL="0" lvl="0" indent="0">
              <a:spcBef>
                <a:spcPts val="0"/>
              </a:spcBef>
              <a:buNone/>
            </a:pPr>
            <a:r>
              <a:rPr lang="sl-SI" sz="2800" dirty="0">
                <a:solidFill>
                  <a:prstClr val="black"/>
                </a:solidFill>
              </a:rPr>
              <a:t>Kontrolna karta mora zaznati </a:t>
            </a:r>
            <a:r>
              <a:rPr lang="sl-SI" sz="2800" b="1" dirty="0">
                <a:solidFill>
                  <a:prstClr val="black"/>
                </a:solidFill>
              </a:rPr>
              <a:t>motnjo v procesu in s tem opozoriti na potrebo po korektivnem posegu v proces. </a:t>
            </a:r>
          </a:p>
          <a:p>
            <a:pPr marL="0" lvl="0" indent="0">
              <a:spcBef>
                <a:spcPts val="0"/>
              </a:spcBef>
              <a:buNone/>
            </a:pPr>
            <a:endParaRPr lang="sl-SI" sz="2800" b="1" dirty="0">
              <a:solidFill>
                <a:prstClr val="black"/>
              </a:solidFill>
            </a:endParaRPr>
          </a:p>
          <a:p>
            <a:pPr marL="0" indent="0">
              <a:buNone/>
            </a:pPr>
            <a:endParaRPr lang="sl-SI" dirty="0"/>
          </a:p>
        </p:txBody>
      </p:sp>
    </p:spTree>
    <p:extLst>
      <p:ext uri="{BB962C8B-B14F-4D97-AF65-F5344CB8AC3E}">
        <p14:creationId xmlns:p14="http://schemas.microsoft.com/office/powerpoint/2010/main" val="44215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a:t>Zaznavanje motenj v procesu</a:t>
            </a:r>
          </a:p>
        </p:txBody>
      </p:sp>
      <p:sp>
        <p:nvSpPr>
          <p:cNvPr id="3" name="Označba mesta vsebine 2"/>
          <p:cNvSpPr>
            <a:spLocks noGrp="1"/>
          </p:cNvSpPr>
          <p:nvPr>
            <p:ph idx="1"/>
          </p:nvPr>
        </p:nvSpPr>
        <p:spPr>
          <a:xfrm>
            <a:off x="457200" y="1196752"/>
            <a:ext cx="8229600" cy="4929411"/>
          </a:xfrm>
        </p:spPr>
        <p:txBody>
          <a:bodyPr/>
          <a:lstStyle/>
          <a:p>
            <a:pPr marL="0" lvl="0" indent="0">
              <a:spcBef>
                <a:spcPts val="0"/>
              </a:spcBef>
              <a:buNone/>
            </a:pPr>
            <a:r>
              <a:rPr lang="sl-SI" sz="2400" dirty="0">
                <a:solidFill>
                  <a:prstClr val="black"/>
                </a:solidFill>
              </a:rPr>
              <a:t>Znaki </a:t>
            </a:r>
            <a:r>
              <a:rPr lang="sl-SI" sz="2400" b="1" dirty="0">
                <a:solidFill>
                  <a:prstClr val="black"/>
                </a:solidFill>
              </a:rPr>
              <a:t>motenega procesa na izrisu </a:t>
            </a:r>
            <a:r>
              <a:rPr lang="sl-SI" sz="2400" dirty="0">
                <a:solidFill>
                  <a:prstClr val="black"/>
                </a:solidFill>
              </a:rPr>
              <a:t>pa so predvsem :</a:t>
            </a:r>
          </a:p>
          <a:p>
            <a:pPr marL="285750" lvl="0" indent="-285750">
              <a:spcBef>
                <a:spcPts val="0"/>
              </a:spcBef>
            </a:pPr>
            <a:r>
              <a:rPr lang="sl-SI" sz="2400" dirty="0">
                <a:solidFill>
                  <a:prstClr val="black"/>
                </a:solidFill>
              </a:rPr>
              <a:t>vrednosti </a:t>
            </a:r>
            <a:r>
              <a:rPr lang="sl-SI" sz="2400" b="1" dirty="0">
                <a:solidFill>
                  <a:prstClr val="black"/>
                </a:solidFill>
              </a:rPr>
              <a:t>izven kontrolnih mej </a:t>
            </a:r>
            <a:r>
              <a:rPr lang="sl-SI" sz="2400" dirty="0">
                <a:solidFill>
                  <a:prstClr val="black"/>
                </a:solidFill>
              </a:rPr>
              <a:t>(ali na njih)  </a:t>
            </a:r>
          </a:p>
          <a:p>
            <a:pPr marL="285750" lvl="0" indent="-285750">
              <a:spcBef>
                <a:spcPts val="0"/>
              </a:spcBef>
            </a:pPr>
            <a:r>
              <a:rPr lang="sl-SI" sz="2400" dirty="0">
                <a:solidFill>
                  <a:prstClr val="black"/>
                </a:solidFill>
              </a:rPr>
              <a:t>nekateri </a:t>
            </a:r>
            <a:r>
              <a:rPr lang="sl-SI" sz="2400" b="1" dirty="0">
                <a:solidFill>
                  <a:prstClr val="black"/>
                </a:solidFill>
              </a:rPr>
              <a:t>vnaprej opredeljeni vzorci </a:t>
            </a:r>
            <a:r>
              <a:rPr lang="sl-SI" sz="2400" dirty="0">
                <a:solidFill>
                  <a:prstClr val="black"/>
                </a:solidFill>
              </a:rPr>
              <a:t>(„</a:t>
            </a:r>
            <a:r>
              <a:rPr lang="sl-SI" sz="2400" dirty="0" err="1">
                <a:solidFill>
                  <a:prstClr val="black"/>
                </a:solidFill>
              </a:rPr>
              <a:t>patterns</a:t>
            </a:r>
            <a:r>
              <a:rPr lang="sl-SI" sz="2400" dirty="0">
                <a:solidFill>
                  <a:prstClr val="black"/>
                </a:solidFill>
              </a:rPr>
              <a:t>“) poteka vrednosti, npr. </a:t>
            </a:r>
            <a:r>
              <a:rPr lang="sl-SI" sz="2400" b="1" dirty="0">
                <a:solidFill>
                  <a:prstClr val="black"/>
                </a:solidFill>
              </a:rPr>
              <a:t>dve od treh zaporednih vrednosti v oddaljeni tretjini intervala med središčnico in kontrolno mejo </a:t>
            </a:r>
            <a:r>
              <a:rPr lang="sl-SI" sz="2400" dirty="0">
                <a:solidFill>
                  <a:prstClr val="black"/>
                </a:solidFill>
              </a:rPr>
              <a:t>(torej bliže kontrolni meji). Če je takih vnaprej opredeljenih vzorcev (</a:t>
            </a:r>
            <a:r>
              <a:rPr lang="sl-SI" sz="2400" dirty="0" err="1">
                <a:solidFill>
                  <a:prstClr val="black"/>
                </a:solidFill>
              </a:rPr>
              <a:t>pre</a:t>
            </a:r>
            <a:r>
              <a:rPr lang="sl-SI" sz="2400" dirty="0">
                <a:solidFill>
                  <a:prstClr val="black"/>
                </a:solidFill>
              </a:rPr>
              <a:t>)več, se močno poveča tveganje za lažne alarme (statistična napaka prve vrste).</a:t>
            </a:r>
          </a:p>
          <a:p>
            <a:r>
              <a:rPr lang="sl-SI" sz="2400" dirty="0">
                <a:solidFill>
                  <a:prstClr val="black"/>
                </a:solidFill>
              </a:rPr>
              <a:t>Obstajajo tudi bolj subtilna matematična analitična orodja za zaznavo </a:t>
            </a:r>
            <a:r>
              <a:rPr lang="sl-SI" sz="2400" b="1" dirty="0">
                <a:solidFill>
                  <a:prstClr val="black"/>
                </a:solidFill>
              </a:rPr>
              <a:t>„nemirnih“ </a:t>
            </a:r>
            <a:r>
              <a:rPr lang="sl-SI" sz="2400" dirty="0">
                <a:solidFill>
                  <a:prstClr val="black"/>
                </a:solidFill>
              </a:rPr>
              <a:t>procesov, kjer so motnje številne, a </a:t>
            </a:r>
            <a:r>
              <a:rPr lang="sl-SI" sz="2400" b="1" dirty="0">
                <a:solidFill>
                  <a:prstClr val="black"/>
                </a:solidFill>
              </a:rPr>
              <a:t>premajhne</a:t>
            </a:r>
            <a:r>
              <a:rPr lang="sl-SI" sz="2400" dirty="0">
                <a:solidFill>
                  <a:prstClr val="black"/>
                </a:solidFill>
              </a:rPr>
              <a:t> za očitno vizualno zaznavo na izrisu.  Gre v glavnem za primerjavo kratkoročne razpršenosti z dolgoročno ob uporabi F-testa („</a:t>
            </a:r>
            <a:r>
              <a:rPr lang="sl-SI" sz="2400" dirty="0" err="1">
                <a:solidFill>
                  <a:prstClr val="black"/>
                </a:solidFill>
              </a:rPr>
              <a:t>stability</a:t>
            </a:r>
            <a:r>
              <a:rPr lang="sl-SI" sz="2400" dirty="0">
                <a:solidFill>
                  <a:prstClr val="black"/>
                </a:solidFill>
              </a:rPr>
              <a:t> ratio“).</a:t>
            </a:r>
          </a:p>
          <a:p>
            <a:endParaRPr lang="sl-SI" dirty="0"/>
          </a:p>
        </p:txBody>
      </p:sp>
    </p:spTree>
    <p:extLst>
      <p:ext uri="{BB962C8B-B14F-4D97-AF65-F5344CB8AC3E}">
        <p14:creationId xmlns:p14="http://schemas.microsoft.com/office/powerpoint/2010/main" val="281157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346050"/>
          </a:xfrm>
        </p:spPr>
        <p:txBody>
          <a:bodyPr>
            <a:normAutofit fontScale="90000"/>
          </a:bodyPr>
          <a:lstStyle/>
          <a:p>
            <a:r>
              <a:rPr lang="pl-PL" sz="2800" dirty="0"/>
              <a:t>MOŽNI VZROKI  ZA  NEOBVLADOVAN PROCES:</a:t>
            </a:r>
            <a:endParaRPr lang="sl-SI" sz="2800" dirty="0"/>
          </a:p>
        </p:txBody>
      </p:sp>
      <p:sp>
        <p:nvSpPr>
          <p:cNvPr id="11" name="Označba mesta vsebine 10"/>
          <p:cNvSpPr>
            <a:spLocks noGrp="1"/>
          </p:cNvSpPr>
          <p:nvPr>
            <p:ph idx="1"/>
          </p:nvPr>
        </p:nvSpPr>
        <p:spPr>
          <a:xfrm>
            <a:off x="457200" y="908720"/>
            <a:ext cx="8229600" cy="5544616"/>
          </a:xfrm>
        </p:spPr>
        <p:txBody>
          <a:bodyPr>
            <a:normAutofit fontScale="25000" lnSpcReduction="20000"/>
          </a:bodyPr>
          <a:lstStyle/>
          <a:p>
            <a:pPr lvl="0">
              <a:buFontTx/>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pomanjkljivo vodenje </a:t>
            </a:r>
            <a:r>
              <a:rPr lang="sl-SI" sz="11200" dirty="0">
                <a:solidFill>
                  <a:prstClr val="black"/>
                </a:solidFill>
                <a:latin typeface="Times New Roman" panose="02020603050405020304" pitchFamily="18" charset="0"/>
                <a:ea typeface="Times New Roman" panose="02020603050405020304" pitchFamily="18" charset="0"/>
              </a:rPr>
              <a:t>(slabo opredeljena odgovornost, ni točnega navodila ali predpisa …)</a:t>
            </a:r>
          </a:p>
          <a:p>
            <a:pPr lvl="0">
              <a:buFont typeface="Times New Roman" panose="02020603050405020304" pitchFamily="18" charset="0"/>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človek </a:t>
            </a:r>
            <a:r>
              <a:rPr lang="sl-SI" sz="11200" dirty="0">
                <a:solidFill>
                  <a:prstClr val="black"/>
                </a:solidFill>
                <a:latin typeface="Times New Roman" panose="02020603050405020304" pitchFamily="18" charset="0"/>
                <a:ea typeface="Times New Roman" panose="02020603050405020304" pitchFamily="18" charset="0"/>
              </a:rPr>
              <a:t>(nepoučen, nepazljiv, nemotiviran …)</a:t>
            </a:r>
          </a:p>
          <a:p>
            <a:pPr lvl="0">
              <a:buFont typeface="Times New Roman" panose="02020603050405020304" pitchFamily="18" charset="0"/>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material </a:t>
            </a:r>
            <a:r>
              <a:rPr lang="sl-SI" sz="11200" dirty="0">
                <a:solidFill>
                  <a:prstClr val="black"/>
                </a:solidFill>
                <a:latin typeface="Times New Roman" panose="02020603050405020304" pitchFamily="18" charset="0"/>
                <a:ea typeface="Times New Roman" panose="02020603050405020304" pitchFamily="18" charset="0"/>
              </a:rPr>
              <a:t>(slabše kakovosti, s spremenjenimi lastnostmi, napačno specificiran…)</a:t>
            </a:r>
          </a:p>
          <a:p>
            <a:pPr lvl="0">
              <a:buFont typeface="Times New Roman" panose="02020603050405020304" pitchFamily="18" charset="0"/>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oprema</a:t>
            </a:r>
            <a:r>
              <a:rPr lang="sl-SI" sz="11200" dirty="0">
                <a:solidFill>
                  <a:prstClr val="black"/>
                </a:solidFill>
                <a:latin typeface="Times New Roman" panose="02020603050405020304" pitchFamily="18" charset="0"/>
                <a:ea typeface="Times New Roman" panose="02020603050405020304" pitchFamily="18" charset="0"/>
              </a:rPr>
              <a:t> (zastarela, slabo vzdrževana … )</a:t>
            </a:r>
          </a:p>
          <a:p>
            <a:pPr lvl="0">
              <a:buFont typeface="Times New Roman" panose="02020603050405020304" pitchFamily="18" charset="0"/>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orodje</a:t>
            </a:r>
            <a:r>
              <a:rPr lang="sl-SI" sz="11200" dirty="0">
                <a:solidFill>
                  <a:prstClr val="black"/>
                </a:solidFill>
                <a:latin typeface="Times New Roman" panose="02020603050405020304" pitchFamily="18" charset="0"/>
                <a:ea typeface="Times New Roman" panose="02020603050405020304" pitchFamily="18" charset="0"/>
              </a:rPr>
              <a:t> (napačno nastavljeno, obrabljeno …)</a:t>
            </a:r>
          </a:p>
          <a:p>
            <a:pPr lvl="0">
              <a:buFont typeface="Times New Roman" panose="02020603050405020304" pitchFamily="18" charset="0"/>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merila </a:t>
            </a:r>
            <a:r>
              <a:rPr lang="sl-SI" sz="11200" dirty="0">
                <a:solidFill>
                  <a:prstClr val="black"/>
                </a:solidFill>
                <a:latin typeface="Times New Roman" panose="02020603050405020304" pitchFamily="18" charset="0"/>
                <a:ea typeface="Times New Roman" panose="02020603050405020304" pitchFamily="18" charset="0"/>
              </a:rPr>
              <a:t>(netočna, nepreverjena …)</a:t>
            </a:r>
            <a:endParaRPr lang="sl-SI" sz="11200" b="1" dirty="0">
              <a:solidFill>
                <a:prstClr val="black"/>
              </a:solidFill>
              <a:latin typeface="Times New Roman" panose="02020603050405020304" pitchFamily="18" charset="0"/>
              <a:ea typeface="Times New Roman" panose="02020603050405020304" pitchFamily="18" charset="0"/>
            </a:endParaRPr>
          </a:p>
          <a:p>
            <a:pPr lvl="0">
              <a:buFont typeface="Times New Roman" panose="02020603050405020304" pitchFamily="18" charset="0"/>
              <a:buChar char="-"/>
              <a:tabLst>
                <a:tab pos="457200" algn="l"/>
              </a:tabLst>
            </a:pPr>
            <a:r>
              <a:rPr lang="sl-SI" sz="11200" b="1" dirty="0">
                <a:solidFill>
                  <a:prstClr val="black"/>
                </a:solidFill>
                <a:latin typeface="Times New Roman" panose="02020603050405020304" pitchFamily="18" charset="0"/>
                <a:ea typeface="Times New Roman" panose="02020603050405020304" pitchFamily="18" charset="0"/>
              </a:rPr>
              <a:t>drugo …</a:t>
            </a:r>
          </a:p>
          <a:p>
            <a:pPr marL="0" lvl="0" indent="0">
              <a:buNone/>
            </a:pPr>
            <a:r>
              <a:rPr lang="sl-SI" sz="11200" dirty="0">
                <a:solidFill>
                  <a:prstClr val="black"/>
                </a:solidFill>
                <a:latin typeface="Times New Roman" panose="02020603050405020304" pitchFamily="18" charset="0"/>
                <a:ea typeface="Times New Roman" panose="02020603050405020304" pitchFamily="18" charset="0"/>
              </a:rPr>
              <a:t>Iskanje vzrokov za </a:t>
            </a:r>
            <a:r>
              <a:rPr lang="sl-SI" sz="11200" dirty="0" err="1">
                <a:solidFill>
                  <a:prstClr val="black"/>
                </a:solidFill>
                <a:latin typeface="Times New Roman" panose="02020603050405020304" pitchFamily="18" charset="0"/>
                <a:ea typeface="Times New Roman" panose="02020603050405020304" pitchFamily="18" charset="0"/>
              </a:rPr>
              <a:t>neobvladovan</a:t>
            </a:r>
            <a:r>
              <a:rPr lang="sl-SI" sz="11200" dirty="0">
                <a:solidFill>
                  <a:prstClr val="black"/>
                </a:solidFill>
                <a:latin typeface="Times New Roman" panose="02020603050405020304" pitchFamily="18" charset="0"/>
                <a:ea typeface="Times New Roman" panose="02020603050405020304" pitchFamily="18" charset="0"/>
              </a:rPr>
              <a:t> proces, t. j. za motnje oz. odstopanje od predpisanih vrednosti, zahteva strokovno poznavanje procesa. Primerno miselno orodje za iskanje napak je </a:t>
            </a:r>
            <a:r>
              <a:rPr lang="sl-SI" sz="11200" b="1" dirty="0">
                <a:solidFill>
                  <a:prstClr val="black"/>
                </a:solidFill>
                <a:latin typeface="Times New Roman" panose="02020603050405020304" pitchFamily="18" charset="0"/>
                <a:ea typeface="Times New Roman" panose="02020603050405020304" pitchFamily="18" charset="0"/>
              </a:rPr>
              <a:t>diagram po </a:t>
            </a:r>
            <a:r>
              <a:rPr lang="sl-SI" sz="11200" b="1" dirty="0" err="1">
                <a:solidFill>
                  <a:prstClr val="black"/>
                </a:solidFill>
                <a:latin typeface="Times New Roman" panose="02020603050405020304" pitchFamily="18" charset="0"/>
                <a:ea typeface="Times New Roman" panose="02020603050405020304" pitchFamily="18" charset="0"/>
              </a:rPr>
              <a:t>Ishikawi</a:t>
            </a:r>
            <a:r>
              <a:rPr lang="sl-SI" sz="11200" dirty="0">
                <a:solidFill>
                  <a:prstClr val="black"/>
                </a:solidFill>
                <a:latin typeface="Times New Roman" panose="02020603050405020304" pitchFamily="18" charset="0"/>
                <a:ea typeface="Times New Roman" panose="02020603050405020304" pitchFamily="18" charset="0"/>
              </a:rPr>
              <a:t> (diagram vzrokov in učinka, členjenje vzrokov, »ribja kost«)</a:t>
            </a:r>
          </a:p>
          <a:p>
            <a:pPr marL="0" indent="0">
              <a:spcAft>
                <a:spcPts val="0"/>
              </a:spcAft>
              <a:buNone/>
            </a:pPr>
            <a:endParaRPr lang="sl-SI" sz="8600" dirty="0">
              <a:latin typeface="Times New Roman" panose="02020603050405020304" pitchFamily="18" charset="0"/>
              <a:ea typeface="Times New Roman" panose="02020603050405020304" pitchFamily="18" charset="0"/>
            </a:endParaRPr>
          </a:p>
          <a:p>
            <a:pPr marL="0" indent="0">
              <a:spcAft>
                <a:spcPts val="0"/>
              </a:spcAft>
              <a:buNone/>
            </a:pPr>
            <a:r>
              <a:rPr lang="sl-SI" sz="4500" dirty="0">
                <a:latin typeface="Times New Roman" panose="02020603050405020304" pitchFamily="18" charset="0"/>
                <a:ea typeface="Times New Roman" panose="02020603050405020304" pitchFamily="18" charset="0"/>
              </a:rPr>
              <a:t> </a:t>
            </a:r>
          </a:p>
          <a:p>
            <a:pPr marL="0" indent="0">
              <a:buNone/>
            </a:pPr>
            <a:endParaRPr lang="sl-SI" dirty="0"/>
          </a:p>
        </p:txBody>
      </p:sp>
    </p:spTree>
    <p:extLst>
      <p:ext uri="{BB962C8B-B14F-4D97-AF65-F5344CB8AC3E}">
        <p14:creationId xmlns:p14="http://schemas.microsoft.com/office/powerpoint/2010/main" val="313551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p:spPr>
        <p:txBody>
          <a:bodyPr>
            <a:normAutofit fontScale="90000"/>
          </a:bodyPr>
          <a:lstStyle/>
          <a:p>
            <a:r>
              <a:rPr lang="sl-SI" sz="2400" b="1" dirty="0">
                <a:solidFill>
                  <a:prstClr val="black"/>
                </a:solidFill>
              </a:rPr>
              <a:t>TEMELJNE  STATISTIČNE  KOLIČINE (PARAMETRI)  ZA  LEGO PROCESA</a:t>
            </a:r>
            <a:endParaRPr lang="sl-SI" sz="2400" dirty="0"/>
          </a:p>
        </p:txBody>
      </p:sp>
      <p:sp>
        <p:nvSpPr>
          <p:cNvPr id="3" name="Označba mesta vsebine 2"/>
          <p:cNvSpPr>
            <a:spLocks noGrp="1"/>
          </p:cNvSpPr>
          <p:nvPr>
            <p:ph idx="1"/>
          </p:nvPr>
        </p:nvSpPr>
        <p:spPr>
          <a:xfrm>
            <a:off x="457200" y="1268760"/>
            <a:ext cx="8229600" cy="4857403"/>
          </a:xfrm>
        </p:spPr>
        <p:txBody>
          <a:bodyPr>
            <a:normAutofit/>
          </a:bodyPr>
          <a:lstStyle/>
          <a:p>
            <a:pPr marL="0" lvl="0" indent="0">
              <a:buNone/>
            </a:pPr>
            <a:r>
              <a:rPr lang="sl-SI" sz="2400" b="1" dirty="0">
                <a:solidFill>
                  <a:prstClr val="black"/>
                </a:solidFill>
              </a:rPr>
              <a:t>Srednja (aritmetična) vrednost ali povprečje</a:t>
            </a:r>
            <a:r>
              <a:rPr lang="sl-SI" sz="2400" dirty="0">
                <a:solidFill>
                  <a:prstClr val="black"/>
                </a:solidFill>
              </a:rPr>
              <a:t>. Oznaka za srednjo vrednost je prečna črta   nad oznako parametra, npr. nad x, kar se izgovarja in včasih tudi zapiše kot   »x-črta«. Izračun povprečja je preprost in vgrajen v vsakem boljšem žepnem računalniku.</a:t>
            </a:r>
          </a:p>
          <a:p>
            <a:pPr marL="0" lvl="0" indent="0">
              <a:buNone/>
            </a:pPr>
            <a:r>
              <a:rPr lang="sl-SI" sz="2400" b="1" dirty="0">
                <a:solidFill>
                  <a:prstClr val="black"/>
                </a:solidFill>
              </a:rPr>
              <a:t>Mediana (uporabljena mnogo redkeje), je neke vrste »</a:t>
            </a:r>
            <a:r>
              <a:rPr lang="sl-SI" sz="2400" b="1" dirty="0" err="1">
                <a:solidFill>
                  <a:prstClr val="black"/>
                </a:solidFill>
              </a:rPr>
              <a:t>razpolovitvena</a:t>
            </a:r>
            <a:r>
              <a:rPr lang="sl-SI" sz="2400" b="1" dirty="0">
                <a:solidFill>
                  <a:prstClr val="black"/>
                </a:solidFill>
              </a:rPr>
              <a:t>« vrednost </a:t>
            </a:r>
            <a:r>
              <a:rPr lang="sl-SI" sz="2400" dirty="0">
                <a:solidFill>
                  <a:prstClr val="black"/>
                </a:solidFill>
              </a:rPr>
              <a:t>: vrednosti  razvrstimo po velikosti od najmanjše do največje in poiščemo tisto vrednost, ki je na polovici, kar pomeni, da je enako število vrednosti manjših oziroma večjih od nje. Pri lihem številu vrednosti je to že ena od obstoječih vrednosti, pri sodem pa vzamemo srednjo vrednost obeh vrednosti, ki sta na polovici. Oznaka za mediano je t. </a:t>
            </a:r>
            <a:r>
              <a:rPr lang="sl-SI" sz="2400" dirty="0" err="1">
                <a:solidFill>
                  <a:prstClr val="black"/>
                </a:solidFill>
              </a:rPr>
              <a:t>imenov</a:t>
            </a:r>
            <a:r>
              <a:rPr lang="sl-SI" sz="2400" dirty="0">
                <a:solidFill>
                  <a:prstClr val="black"/>
                </a:solidFill>
              </a:rPr>
              <a:t>. »tilda«, </a:t>
            </a:r>
            <a:r>
              <a:rPr lang="sl-SI" sz="2400" dirty="0" err="1">
                <a:solidFill>
                  <a:prstClr val="black"/>
                </a:solidFill>
              </a:rPr>
              <a:t>t.j</a:t>
            </a:r>
            <a:r>
              <a:rPr lang="sl-SI" sz="2400" dirty="0">
                <a:solidFill>
                  <a:prstClr val="black"/>
                </a:solidFill>
              </a:rPr>
              <a:t>. zavita črta »˜« nad x.</a:t>
            </a:r>
            <a:endParaRPr lang="sl-SI" sz="2400" dirty="0"/>
          </a:p>
        </p:txBody>
      </p:sp>
    </p:spTree>
    <p:extLst>
      <p:ext uri="{BB962C8B-B14F-4D97-AF65-F5344CB8AC3E}">
        <p14:creationId xmlns:p14="http://schemas.microsoft.com/office/powerpoint/2010/main" val="5979468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1328</TotalTime>
  <Words>3327</Words>
  <Application>Microsoft Office PowerPoint</Application>
  <PresentationFormat>Diaprojekcija na zaslonu (4:3)</PresentationFormat>
  <Paragraphs>392</Paragraphs>
  <Slides>35</Slides>
  <Notes>1</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35</vt:i4>
      </vt:variant>
    </vt:vector>
  </HeadingPairs>
  <TitlesOfParts>
    <vt:vector size="40" baseType="lpstr">
      <vt:lpstr>Arial</vt:lpstr>
      <vt:lpstr>Calibri</vt:lpstr>
      <vt:lpstr>Symbol</vt:lpstr>
      <vt:lpstr>Times New Roman</vt:lpstr>
      <vt:lpstr>Officeova tema</vt:lpstr>
      <vt:lpstr>Dr. Borut Pretnar, univ. dipl. inž. Kontrolne karte : statistično orodje z dolgo tradicijo in vedno novo uporabo  Kratek opis delovanja kontrolnih kart in primer uporabe v zdravstvu </vt:lpstr>
      <vt:lpstr>Umestitev kontrolnih kart v širše področje uporabne statistike v poslovnih okoljih, npr. materialna proizvodnja, storitve, razvoj.</vt:lpstr>
      <vt:lpstr>Kontrolne karte so orodje za obvladovanje procesov, procesi pa so poglavitno orodje za obvladovanje kakovosti</vt:lpstr>
      <vt:lpstr>POJMOVANJE IN POIMENOVANJE RAZPRŠENOSTI NA IZHODU PROCESA</vt:lpstr>
      <vt:lpstr>Pretirana korekcija (overadjustment)</vt:lpstr>
      <vt:lpstr>NAČIN DELOVANJA KONTROLNIH KART PRI OBVLADOVANJU PROCESA</vt:lpstr>
      <vt:lpstr>Zaznavanje motenj v procesu</vt:lpstr>
      <vt:lpstr>MOŽNI VZROKI  ZA  NEOBVLADOVAN PROCES:</vt:lpstr>
      <vt:lpstr>TEMELJNE  STATISTIČNE  KOLIČINE (PARAMETRI)  ZA  LEGO PROCESA</vt:lpstr>
      <vt:lpstr>TEMELJNE  STATISTIČNE  KOLIČINE (PARAMETRI) ZA  RAZPRŠENOST PROCESA</vt:lpstr>
      <vt:lpstr>Tabela 1 : podatki za dvotirno x̅-s-karto in x̅-R-karto</vt:lpstr>
      <vt:lpstr>Temeljni parametri izračunani iz izmerjenih podatkov v tabeli 1</vt:lpstr>
      <vt:lpstr>PowerPointova predstavitev</vt:lpstr>
      <vt:lpstr>PowerPointova predstavitev</vt:lpstr>
      <vt:lpstr> OZNAKE GLAVNIH PARAMETROV  </vt:lpstr>
      <vt:lpstr>OZNAKE OSTALIH PARAMETROV</vt:lpstr>
      <vt:lpstr>  Podatki za realen primer zasledovanja mortalitete s kontrolnimi kartami (več različic).  Zaposlitev spornega zdravstvenega negovalca: 05 - 1994 (podatek štev. 26)  Citirano po : Carey, R. G. : Improving  Healthcare with Control Charts, ASQ Quality Press 2003, s. 82 …88 A : zaporedna štev. meseca ; B : mesec v letu; C : štev. smrti mesečno ; D : štev. smrti dvomesečno; E : pacientni dnevi ; F : relativna smrtnost v promilih </vt:lpstr>
      <vt:lpstr>PowerPointova predstavitev</vt:lpstr>
      <vt:lpstr>PowerPointova predstavitev</vt:lpstr>
      <vt:lpstr>PowerPointova predstavitev</vt:lpstr>
      <vt:lpstr>Razni tipi kontrolnih kart</vt:lpstr>
      <vt:lpstr>Tradicionalni in najpogostejši tipi kontrolnih kart  za merljive (zvezne) spremenljivke („variable“)</vt:lpstr>
      <vt:lpstr> Tradicionalni in najpogostejši tipi kontrolnih kart  za opisne (diskretne, „števne“) spremenljivke (»atribute«)</vt:lpstr>
      <vt:lpstr>Izbira kontrolnih kart prevladujočih tipov (x̅-s/R, p, np, c, u)</vt:lpstr>
      <vt:lpstr>POSEBNE VRSTE KONTROLNIH KART  (1)</vt:lpstr>
      <vt:lpstr>POSEBNE VRSTE KONTROLNIH KART  (2)</vt:lpstr>
      <vt:lpstr>POSEBNE VRSTE KONTROLNIH KART  (3)</vt:lpstr>
      <vt:lpstr>Kontrolna karta kot statistični test</vt:lpstr>
      <vt:lpstr>Odzivne karakteristike kontrolnih kart</vt:lpstr>
      <vt:lpstr>Matematična zahtevnost kontrolnih kart</vt:lpstr>
      <vt:lpstr>Drugo mnenje</vt:lpstr>
      <vt:lpstr>Vprašanja in kriteriji za uvedbo kontrolnih kart (1)</vt:lpstr>
      <vt:lpstr>Vprašanja in kriteriji za uvedbo kontrolnih kart (2)</vt:lpstr>
      <vt:lpstr> Izbor anglosaške literature s področja statističnega obvladovanja procesov </vt:lpstr>
      <vt:lpstr>Izbor nemške strokovne literature s področja obvladovanja procesov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POJEM  PROCESA</dc:title>
  <dc:creator>Astor</dc:creator>
  <cp:lastModifiedBy>Borut Pretnar</cp:lastModifiedBy>
  <cp:revision>256</cp:revision>
  <cp:lastPrinted>2016-11-27T21:12:23Z</cp:lastPrinted>
  <dcterms:created xsi:type="dcterms:W3CDTF">2016-07-14T09:10:32Z</dcterms:created>
  <dcterms:modified xsi:type="dcterms:W3CDTF">2017-02-14T09:16:26Z</dcterms:modified>
</cp:coreProperties>
</file>