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72" r:id="rId2"/>
    <p:sldId id="273" r:id="rId3"/>
    <p:sldId id="280" r:id="rId4"/>
    <p:sldId id="274" r:id="rId5"/>
    <p:sldId id="275" r:id="rId6"/>
    <p:sldId id="276" r:id="rId7"/>
    <p:sldId id="298" r:id="rId8"/>
    <p:sldId id="277" r:id="rId9"/>
    <p:sldId id="283" r:id="rId10"/>
    <p:sldId id="284" r:id="rId11"/>
    <p:sldId id="278" r:id="rId12"/>
    <p:sldId id="279" r:id="rId13"/>
    <p:sldId id="281" r:id="rId14"/>
    <p:sldId id="282" r:id="rId15"/>
    <p:sldId id="285" r:id="rId16"/>
    <p:sldId id="286" r:id="rId17"/>
    <p:sldId id="289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56562-DC4D-4AA5-8630-FDEB33F1E579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04B22-9F99-47A4-A5AA-CFC7544427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8118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95DCFF-7A3B-4198-A7C7-2B00A83CBFCC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4206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32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902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374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64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704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4336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462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83BFD8-85C1-4FC1-B32F-29F1269BAA62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  <p:cxnSp>
        <p:nvCxnSpPr>
          <p:cNvPr id="8" name="Raven povezovalnik 7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8D0D69-D5A0-4F0C-8106-14E3E3FA6E9D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2865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8D0D69-D5A0-4F0C-8106-14E3E3FA6E9D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1715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8D0D69-D5A0-4F0C-8106-14E3E3FA6E9D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46887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8D0D69-D5A0-4F0C-8106-14E3E3FA6E9D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4690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8D0D69-D5A0-4F0C-8106-14E3E3FA6E9D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15293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177229-E80A-4991-973C-7D159892AC01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92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8D0D69-D5A0-4F0C-8106-14E3E3FA6E9D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37595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D2DD2A-5CAE-4235-8DA6-ACC61481F8EC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29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EF515F-88EF-49FB-A198-42B213E76718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79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F3D586-9524-4CFF-9B35-17FB04A99273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43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83E709-E8C4-4871-9103-30FC2E980C0A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59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CB1373-BB3B-4875-8EAE-99F257775020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7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8D0D69-D5A0-4F0C-8106-14E3E3FA6E9D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33747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8D0D69-D5A0-4F0C-8106-14E3E3FA6E9D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32485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8D0D69-D5A0-4F0C-8106-14E3E3FA6E9D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89472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08D0D69-D5A0-4F0C-8106-14E3E3FA6E9D}" type="datetime1">
              <a:rPr lang="sl-SI" smtClean="0"/>
              <a:t>19.6.2018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sl-SI" smtClean="0"/>
              <a:t>Dodajte nogo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98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microsoft.com/office/2007/relationships/media" Target="../media/media5.mp3"/><Relationship Id="rId7" Type="http://schemas.microsoft.com/office/2007/relationships/media" Target="../media/media7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6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lorena.mihelac@sc-nm.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795800" y="323385"/>
            <a:ext cx="11641874" cy="1828800"/>
          </a:xfrm>
        </p:spPr>
        <p:txBody>
          <a:bodyPr rtlCol="0">
            <a:normAutofit/>
          </a:bodyPr>
          <a:lstStyle/>
          <a:p>
            <a:r>
              <a:rPr lang="sl-SI" sz="4000" dirty="0"/>
              <a:t>Napovedovanje slušne sprejemljivosti glasbe 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na </a:t>
            </a:r>
            <a:r>
              <a:rPr lang="sl-SI" sz="4000" dirty="0"/>
              <a:t>osnovi entropije harmonije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049346" y="3797248"/>
            <a:ext cx="10472928" cy="1752600"/>
          </a:xfrm>
        </p:spPr>
        <p:txBody>
          <a:bodyPr rtlCol="0"/>
          <a:lstStyle/>
          <a:p>
            <a:pPr rtl="0"/>
            <a:r>
              <a:rPr lang="sl-SI" dirty="0" smtClean="0"/>
              <a:t>Dr. Lorena Mihelač</a:t>
            </a:r>
          </a:p>
          <a:p>
            <a:pPr rtl="0"/>
            <a:r>
              <a:rPr lang="sl-SI" sz="2000" dirty="0" smtClean="0"/>
              <a:t>ŠC Novo mesto, SGLVŠ &amp; Jožef Štefan </a:t>
            </a:r>
            <a:r>
              <a:rPr lang="sl-SI" sz="2000" dirty="0" err="1" smtClean="0"/>
              <a:t>International</a:t>
            </a:r>
            <a:r>
              <a:rPr lang="sl-SI" sz="2000" dirty="0" smtClean="0"/>
              <a:t> </a:t>
            </a:r>
            <a:r>
              <a:rPr lang="sl-SI" sz="2000" dirty="0" err="1" smtClean="0"/>
              <a:t>Postgraduate</a:t>
            </a:r>
            <a:r>
              <a:rPr lang="sl-SI" sz="2000" dirty="0" smtClean="0"/>
              <a:t> </a:t>
            </a:r>
            <a:r>
              <a:rPr lang="sl-SI" sz="2000" dirty="0" err="1" smtClean="0"/>
              <a:t>School</a:t>
            </a:r>
            <a:endParaRPr lang="sl-SI" sz="2000" dirty="0" smtClean="0"/>
          </a:p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2743200"/>
            <a:ext cx="8915400" cy="2330824"/>
          </a:xfrm>
        </p:spPr>
        <p:txBody>
          <a:bodyPr/>
          <a:lstStyle/>
          <a:p>
            <a:r>
              <a:rPr lang="sl-SI" sz="2400" dirty="0"/>
              <a:t>Nadaljnje raziskave: posamezni glasbeni gradniki      </a:t>
            </a:r>
          </a:p>
          <a:p>
            <a:pPr marL="0" indent="0">
              <a:buNone/>
            </a:pPr>
            <a:r>
              <a:rPr lang="sl-SI" sz="2400" dirty="0"/>
              <a:t>                                        (najmanj harmonija)</a:t>
            </a:r>
          </a:p>
          <a:p>
            <a:endParaRPr lang="sl-SI" dirty="0"/>
          </a:p>
        </p:txBody>
      </p:sp>
      <p:sp>
        <p:nvSpPr>
          <p:cNvPr id="4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2800" b="1" dirty="0" smtClean="0"/>
              <a:t>TEORIJA INFORMACIJE NA PODROČJU GLASBE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163482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82588" y="624110"/>
            <a:ext cx="10130118" cy="1007466"/>
          </a:xfrm>
        </p:spPr>
        <p:txBody>
          <a:bodyPr rtlCol="0">
            <a:normAutofit/>
          </a:bodyPr>
          <a:lstStyle/>
          <a:p>
            <a:pPr rtl="0"/>
            <a:r>
              <a:rPr lang="sl-SI" sz="2800" b="1" dirty="0" smtClean="0"/>
              <a:t>HARMONIJA?</a:t>
            </a:r>
            <a:endParaRPr lang="sl-SI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9"/>
          <a:srcRect l="3932" t="30894" r="71738" b="45854"/>
          <a:stretch/>
        </p:blipFill>
        <p:spPr>
          <a:xfrm>
            <a:off x="3456877" y="2375209"/>
            <a:ext cx="4895386" cy="2631729"/>
          </a:xfrm>
          <a:prstGeom prst="rect">
            <a:avLst/>
          </a:prstGeom>
        </p:spPr>
      </p:pic>
      <p:sp>
        <p:nvSpPr>
          <p:cNvPr id="5" name="Označba mesta za vsebino 1"/>
          <p:cNvSpPr>
            <a:spLocks noGrp="1"/>
          </p:cNvSpPr>
          <p:nvPr>
            <p:ph idx="1"/>
          </p:nvPr>
        </p:nvSpPr>
        <p:spPr>
          <a:xfrm>
            <a:off x="6858000" y="1583255"/>
            <a:ext cx="2741071" cy="709961"/>
          </a:xfrm>
        </p:spPr>
        <p:txBody>
          <a:bodyPr rtlCol="0"/>
          <a:lstStyle/>
          <a:p>
            <a:pPr rtl="0"/>
            <a:r>
              <a:rPr lang="sl-SI" dirty="0" smtClean="0"/>
              <a:t>melodija</a:t>
            </a:r>
            <a:endParaRPr lang="sl-SI" dirty="0"/>
          </a:p>
        </p:txBody>
      </p:sp>
      <p:sp>
        <p:nvSpPr>
          <p:cNvPr id="7" name="Označba mesta za vsebino 1"/>
          <p:cNvSpPr txBox="1">
            <a:spLocks/>
          </p:cNvSpPr>
          <p:nvPr/>
        </p:nvSpPr>
        <p:spPr>
          <a:xfrm>
            <a:off x="6857999" y="5395590"/>
            <a:ext cx="2741071" cy="709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spremljava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>
          <a:xfrm>
            <a:off x="4627756" y="2988527"/>
            <a:ext cx="312234" cy="1706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5363737" y="2798956"/>
            <a:ext cx="814039" cy="1895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Označba mesta za vsebino 1"/>
          <p:cNvSpPr txBox="1">
            <a:spLocks/>
          </p:cNvSpPr>
          <p:nvPr/>
        </p:nvSpPr>
        <p:spPr>
          <a:xfrm>
            <a:off x="3569454" y="5118410"/>
            <a:ext cx="2741071" cy="709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Harmonija</a:t>
            </a:r>
          </a:p>
          <a:p>
            <a:pPr marL="0" indent="0">
              <a:buNone/>
            </a:pPr>
            <a:r>
              <a:rPr lang="sl-SI" dirty="0" smtClean="0"/>
              <a:t>(vertikalni „prerez“</a:t>
            </a:r>
            <a:endParaRPr lang="sl-SI" dirty="0"/>
          </a:p>
        </p:txBody>
      </p:sp>
      <p:pic>
        <p:nvPicPr>
          <p:cNvPr id="2" name="twinkle melodij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91876" y="640480"/>
            <a:ext cx="487363" cy="487363"/>
          </a:xfrm>
          <a:prstGeom prst="rect">
            <a:avLst/>
          </a:prstGeom>
        </p:spPr>
      </p:pic>
      <p:pic>
        <p:nvPicPr>
          <p:cNvPr id="6" name="AKORDI LAHK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58423" y="2007736"/>
            <a:ext cx="487363" cy="487363"/>
          </a:xfrm>
          <a:prstGeom prst="rect">
            <a:avLst/>
          </a:prstGeom>
        </p:spPr>
      </p:pic>
      <p:pic>
        <p:nvPicPr>
          <p:cNvPr id="8" name="AKORDI KOMP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91876" y="34473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200" b="1" dirty="0" smtClean="0"/>
              <a:t>ENTROPIJA HARMONIJE</a:t>
            </a:r>
            <a:endParaRPr lang="sl-SI" sz="3200" b="1" dirty="0"/>
          </a:p>
        </p:txBody>
      </p:sp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3079866" y="2836127"/>
            <a:ext cx="8171715" cy="2689412"/>
          </a:xfrm>
        </p:spPr>
        <p:txBody>
          <a:bodyPr rtlCol="0">
            <a:normAutofit/>
          </a:bodyPr>
          <a:lstStyle/>
          <a:p>
            <a:pPr rtl="0"/>
            <a:r>
              <a:rPr lang="sl-SI" sz="2400" dirty="0" smtClean="0"/>
              <a:t>Sintaksa jezika: možnost generiranja neskončnega števila povedi iz končnega števila besed</a:t>
            </a:r>
          </a:p>
          <a:p>
            <a:pPr rtl="0"/>
            <a:r>
              <a:rPr lang="sl-SI" sz="2400" dirty="0" smtClean="0"/>
              <a:t>Sintaksa harmonije: določene omejitve, ki izhajajo iz pravil funkcijske harmonije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200" b="1" dirty="0" smtClean="0"/>
              <a:t>FUNKCIJE V HARMONSKEM TOKU</a:t>
            </a:r>
            <a:endParaRPr lang="sl-SI" sz="3200" b="1" dirty="0"/>
          </a:p>
        </p:txBody>
      </p:sp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78" y="1348085"/>
            <a:ext cx="6311153" cy="1308848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77034" y="2851399"/>
            <a:ext cx="2766695" cy="1565910"/>
          </a:xfrm>
          <a:prstGeom prst="rect">
            <a:avLst/>
          </a:prstGeom>
        </p:spPr>
      </p:pic>
      <p:pic>
        <p:nvPicPr>
          <p:cNvPr id="7" name="Slika 6"/>
          <p:cNvPicPr/>
          <p:nvPr/>
        </p:nvPicPr>
        <p:blipFill>
          <a:blip r:embed="rId4"/>
          <a:stretch>
            <a:fillRect/>
          </a:stretch>
        </p:blipFill>
        <p:spPr>
          <a:xfrm>
            <a:off x="5187165" y="4156671"/>
            <a:ext cx="2870200" cy="1565275"/>
          </a:xfrm>
          <a:prstGeom prst="rect">
            <a:avLst/>
          </a:prstGeom>
        </p:spPr>
      </p:pic>
      <p:pic>
        <p:nvPicPr>
          <p:cNvPr id="8" name="Slika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89" y="5226179"/>
            <a:ext cx="3434715" cy="14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5" y="2366682"/>
            <a:ext cx="8915400" cy="3012141"/>
          </a:xfrm>
        </p:spPr>
        <p:txBody>
          <a:bodyPr/>
          <a:lstStyle/>
          <a:p>
            <a:r>
              <a:rPr lang="sl-SI" dirty="0" smtClean="0"/>
              <a:t>Glasba je zvočna igra pričakovanja in predvidevanja</a:t>
            </a:r>
          </a:p>
          <a:p>
            <a:r>
              <a:rPr lang="sl-SI" dirty="0" smtClean="0"/>
              <a:t>Ob poslušanju glasbe ustvarjamo nabor dogodkov</a:t>
            </a:r>
          </a:p>
          <a:p>
            <a:r>
              <a:rPr lang="sl-SI" dirty="0" smtClean="0"/>
              <a:t>Ob poslušanju glasbe nenehno prilagajmo svoja pričakovanja in predvidevanja (posegamo za kratkoročnim in dolgoročnim spominom)</a:t>
            </a:r>
          </a:p>
          <a:p>
            <a:r>
              <a:rPr lang="sl-SI" dirty="0" smtClean="0"/>
              <a:t>Če so dogodki „prepoznani“ – glasba ni kompleksna - ugodje, sigurnost, zadovoljstvo</a:t>
            </a:r>
          </a:p>
          <a:p>
            <a:r>
              <a:rPr lang="sl-SI" dirty="0" smtClean="0"/>
              <a:t>Če dogodki niso „prepoznani“ – glasba je kompleksna - entropija, neugodje, nezadovoljstvo </a:t>
            </a:r>
            <a:endParaRPr lang="sl-SI" dirty="0"/>
          </a:p>
        </p:txBody>
      </p:sp>
      <p:sp>
        <p:nvSpPr>
          <p:cNvPr id="4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200" b="1" dirty="0" smtClean="0"/>
              <a:t>PERCEPCIJA GLASBE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9322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936376"/>
          </a:xfrm>
        </p:spPr>
        <p:txBody>
          <a:bodyPr/>
          <a:lstStyle/>
          <a:p>
            <a:r>
              <a:rPr lang="sl-SI" dirty="0" smtClean="0"/>
              <a:t>Napovedovanje/pričakovanje akorda v harmonskem toku odvisno od tega ali sta dva akorda v harmonski relaciji ali ne</a:t>
            </a:r>
          </a:p>
          <a:p>
            <a:r>
              <a:rPr lang="sl-SI" dirty="0" smtClean="0"/>
              <a:t>V zahodno glasbeni tradiciji so relacije dokaj dobro definirane</a:t>
            </a:r>
          </a:p>
          <a:p>
            <a:r>
              <a:rPr lang="sl-SI" dirty="0" smtClean="0"/>
              <a:t>Če ni (predvidene) relacije – napetost, govorimo o kompleksnosti v harmonskem toku </a:t>
            </a:r>
            <a:endParaRPr lang="sl-SI" dirty="0"/>
          </a:p>
          <a:p>
            <a:endParaRPr lang="sl-SI" dirty="0"/>
          </a:p>
        </p:txBody>
      </p:sp>
      <p:sp>
        <p:nvSpPr>
          <p:cNvPr id="4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200" b="1" dirty="0" smtClean="0"/>
              <a:t>PERCEPCIJA HARMONIJE</a:t>
            </a:r>
            <a:endParaRPr lang="sl-SI" sz="3200" b="1" dirty="0"/>
          </a:p>
        </p:txBody>
      </p:sp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05" y="4262717"/>
            <a:ext cx="5325036" cy="20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KOMPLEKSNOST V HARMONSKEM TOKU</a:t>
            </a:r>
            <a:endParaRPr lang="sl-SI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2211659"/>
            <a:ext cx="8915400" cy="1649506"/>
          </a:xfrm>
        </p:spPr>
        <p:txBody>
          <a:bodyPr>
            <a:normAutofit fontScale="92500" lnSpcReduction="10000"/>
          </a:bodyPr>
          <a:lstStyle/>
          <a:p>
            <a:r>
              <a:rPr lang="sl-SI" sz="2400" dirty="0" smtClean="0"/>
              <a:t>Kaj je kompleksnost v harmonskem toku?</a:t>
            </a:r>
          </a:p>
          <a:p>
            <a:r>
              <a:rPr lang="sl-SI" sz="2400" dirty="0" smtClean="0"/>
              <a:t>Kako meriti kompleksnost v harmonskem toku?</a:t>
            </a:r>
          </a:p>
          <a:p>
            <a:r>
              <a:rPr lang="sl-SI" sz="2400" dirty="0" smtClean="0"/>
              <a:t>Rešitev: meritev frekventnosti nekega akorda (</a:t>
            </a:r>
            <a:r>
              <a:rPr lang="sl-SI" sz="2400" dirty="0" err="1" smtClean="0"/>
              <a:t>unigrama</a:t>
            </a:r>
            <a:r>
              <a:rPr lang="sl-SI" sz="2400" dirty="0" smtClean="0"/>
              <a:t>) oz. relacije med dvema akordoma (</a:t>
            </a:r>
            <a:r>
              <a:rPr lang="sl-SI" sz="2400" dirty="0" err="1" smtClean="0"/>
              <a:t>bigram</a:t>
            </a:r>
            <a:r>
              <a:rPr lang="sl-SI" sz="2400" dirty="0" smtClean="0"/>
              <a:t>)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058" y="4011706"/>
            <a:ext cx="5616811" cy="11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MERJENJE KOMPLEKSNOSTI V HARMONSKEM TOKU – KONKRETNI PRIMER</a:t>
            </a:r>
            <a:endParaRPr lang="sl-SI" sz="32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40884" t="55610" r="40732" b="35772"/>
          <a:stretch/>
        </p:blipFill>
        <p:spPr>
          <a:xfrm>
            <a:off x="6813394" y="2006071"/>
            <a:ext cx="2241395" cy="59101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687443" y="1985213"/>
            <a:ext cx="389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Uporaba Shannonove formule: </a:t>
            </a:r>
            <a:endParaRPr lang="sl-SI" dirty="0"/>
          </a:p>
        </p:txBody>
      </p:sp>
      <p:pic>
        <p:nvPicPr>
          <p:cNvPr id="8" name="Slika 7"/>
          <p:cNvPicPr/>
          <p:nvPr/>
        </p:nvPicPr>
        <p:blipFill>
          <a:blip r:embed="rId3"/>
          <a:stretch>
            <a:fillRect/>
          </a:stretch>
        </p:blipFill>
        <p:spPr>
          <a:xfrm>
            <a:off x="3209693" y="2773461"/>
            <a:ext cx="5638800" cy="1407160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95665"/>
              </p:ext>
            </p:extLst>
          </p:nvPr>
        </p:nvGraphicFramePr>
        <p:xfrm>
          <a:off x="3209693" y="4599537"/>
          <a:ext cx="4860290" cy="161925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449830"/>
                <a:gridCol w="2410460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Variacija funkcij akordov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Ponavljanje funkcij akordov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T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D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S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skupno število variacij funkcij = 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število vseh funkcij = 7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Slika 10"/>
          <p:cNvPicPr/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8516" t="64344" r="37467" b="21404"/>
          <a:stretch/>
        </p:blipFill>
        <p:spPr bwMode="auto">
          <a:xfrm>
            <a:off x="8349089" y="4965802"/>
            <a:ext cx="3054350" cy="1019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02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Raziskava 2017 (Mihelač; Mihelač-Povh)</a:t>
            </a:r>
            <a:endParaRPr lang="sl-SI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613647"/>
            <a:ext cx="8915400" cy="448235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Empirična raziskava 2017: 160 glasbenih primerov, iz različnih glasbenih obdobij (od baroka do 20. stoletja)</a:t>
            </a:r>
          </a:p>
          <a:p>
            <a:r>
              <a:rPr lang="sl-SI" sz="2400" dirty="0" smtClean="0"/>
              <a:t>21 ocenjevalcev (M=8, Ž=13; starostni razpon od 18-60; 7=profesionalno, 9=ljubiteljsko, 5=samo posluša)</a:t>
            </a:r>
          </a:p>
          <a:p>
            <a:r>
              <a:rPr lang="sl-SI" sz="2400" dirty="0" smtClean="0"/>
              <a:t>5 splošnih vprašanj (spol, starost, glasbena izobrazba, ukvarjanje z glasbo)</a:t>
            </a:r>
          </a:p>
          <a:p>
            <a:r>
              <a:rPr lang="sl-SI" sz="2400" dirty="0" smtClean="0"/>
              <a:t>1 posebno vprašanje glede soodvisnosti med začetkom skladbe in sprejemljivostjo celotne skladbe</a:t>
            </a:r>
          </a:p>
          <a:p>
            <a:r>
              <a:rPr lang="sl-SI" sz="2400" dirty="0" smtClean="0"/>
              <a:t>Ocenjevanje 4 glavnih kriterijev pri vsaki skladbi (prijetnost, prepoznavnost, zahtevnost, ponovljivost)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75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REZULTATI RAZISKAVE</a:t>
            </a:r>
            <a:endParaRPr lang="sl-SI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451751"/>
            <a:ext cx="8915400" cy="15066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/>
              <a:t>Enojna analiza variance (ANOVA) je pokazala:</a:t>
            </a:r>
          </a:p>
          <a:p>
            <a:r>
              <a:rPr lang="sl-SI" sz="2400" dirty="0" smtClean="0"/>
              <a:t>Povprečna slušna sprejemljivost je različna v različnih skupinah za slog glasbe</a:t>
            </a:r>
          </a:p>
        </p:txBody>
      </p:sp>
      <p:pic>
        <p:nvPicPr>
          <p:cNvPr id="4" name="Slika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7"/>
          <a:stretch/>
        </p:blipFill>
        <p:spPr bwMode="auto">
          <a:xfrm>
            <a:off x="2589212" y="3185890"/>
            <a:ext cx="8915400" cy="3089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25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b="1" dirty="0" smtClean="0"/>
              <a:t>SPREJEMLJIVOST GLASBE ACCEPTABILITY</a:t>
            </a:r>
            <a:endParaRPr lang="sl-SI" b="1" dirty="0"/>
          </a:p>
        </p:txBody>
      </p:sp>
      <p:pic>
        <p:nvPicPr>
          <p:cNvPr id="1026" name="Picture 2" descr="Rezultat iskanja slik za music is universal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9" y="1264555"/>
            <a:ext cx="6755029" cy="50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3455225" y="4482353"/>
            <a:ext cx="5236159" cy="1344707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sl-SI" sz="2400" dirty="0" smtClean="0"/>
          </a:p>
          <a:p>
            <a:pPr marL="0" indent="0" rtl="0">
              <a:buNone/>
            </a:pPr>
            <a:r>
              <a:rPr lang="sl-SI" sz="2400" dirty="0" smtClean="0"/>
              <a:t>Glasba je       univerzalni pojav                                                  </a:t>
            </a:r>
          </a:p>
          <a:p>
            <a:pPr rtl="0"/>
            <a:endParaRPr lang="sl-SI" dirty="0"/>
          </a:p>
        </p:txBody>
      </p:sp>
      <p:sp>
        <p:nvSpPr>
          <p:cNvPr id="6" name="Označba mesta za vsebino 1"/>
          <p:cNvSpPr txBox="1">
            <a:spLocks/>
          </p:cNvSpPr>
          <p:nvPr/>
        </p:nvSpPr>
        <p:spPr>
          <a:xfrm>
            <a:off x="3215689" y="3957915"/>
            <a:ext cx="2234852" cy="703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400" dirty="0" smtClean="0"/>
              <a:t>Trditev 1:</a:t>
            </a:r>
          </a:p>
          <a:p>
            <a:pPr marL="0" indent="0">
              <a:buNone/>
            </a:pPr>
            <a:r>
              <a:rPr lang="sl-SI" sz="2400" dirty="0" smtClean="0"/>
              <a:t>                           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524000"/>
            <a:ext cx="8915400" cy="1488141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/>
              <a:t>Enojna analiza variance (ANOVA) je pokazala:</a:t>
            </a:r>
          </a:p>
          <a:p>
            <a:r>
              <a:rPr lang="sl-SI" sz="2400" dirty="0" smtClean="0"/>
              <a:t>Povprečna </a:t>
            </a:r>
            <a:r>
              <a:rPr lang="sl-SI" sz="2400" dirty="0"/>
              <a:t>slušna sprejemljivost je različna v vsaki skupini entropije</a:t>
            </a:r>
          </a:p>
          <a:p>
            <a:endParaRPr lang="sl-SI" dirty="0"/>
          </a:p>
        </p:txBody>
      </p:sp>
      <p:pic>
        <p:nvPicPr>
          <p:cNvPr id="5" name="Slika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2" r="4735" b="3362"/>
          <a:stretch/>
        </p:blipFill>
        <p:spPr bwMode="auto">
          <a:xfrm>
            <a:off x="4374776" y="2563906"/>
            <a:ext cx="7458635" cy="385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REZULTATI RAZISKAVE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34873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541929"/>
            <a:ext cx="8915400" cy="1631576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/>
              <a:t>Enojna analiza variance (ANOVA) je pokazala</a:t>
            </a:r>
            <a:r>
              <a:rPr lang="sl-SI" sz="2400" dirty="0" smtClean="0"/>
              <a:t>:</a:t>
            </a:r>
          </a:p>
          <a:p>
            <a:r>
              <a:rPr lang="sl-SI" sz="2400" dirty="0" smtClean="0"/>
              <a:t>Povprečna entropija (</a:t>
            </a:r>
            <a:r>
              <a:rPr lang="sl-SI" sz="2400" dirty="0" err="1" smtClean="0"/>
              <a:t>E_unigram</a:t>
            </a:r>
            <a:r>
              <a:rPr lang="sl-SI" sz="2400" dirty="0" smtClean="0"/>
              <a:t>) je različna po skupinah za slog glasbe</a:t>
            </a:r>
            <a:endParaRPr lang="sl-SI" sz="2400" dirty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/>
          <a:stretch/>
        </p:blipFill>
        <p:spPr bwMode="auto">
          <a:xfrm>
            <a:off x="4177553" y="2886635"/>
            <a:ext cx="7655859" cy="3532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7819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REZULTATI RAZISKAVE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6164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SIMETRIJA V HARMONSKEM TOKU</a:t>
            </a:r>
            <a:endParaRPr lang="sl-SI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Kaj je simetrija v harmonskem toku?</a:t>
            </a:r>
          </a:p>
          <a:p>
            <a:r>
              <a:rPr lang="sl-SI" sz="2400" dirty="0" smtClean="0"/>
              <a:t>Predlog nove lestvice za ugotavljanje simetrije v harmonskem toku, ki temelji na dveh postavkah:</a:t>
            </a:r>
          </a:p>
          <a:p>
            <a:endParaRPr lang="sl-SI" sz="2400" dirty="0"/>
          </a:p>
          <a:p>
            <a:pPr lvl="1"/>
            <a:r>
              <a:rPr lang="sl-SI" sz="2200" dirty="0" smtClean="0"/>
              <a:t> na upoštevanju tipov simetrije (rotacijska, zaporedna, linearna)</a:t>
            </a:r>
          </a:p>
          <a:p>
            <a:pPr lvl="1"/>
            <a:r>
              <a:rPr lang="sl-SI" sz="2200" dirty="0" smtClean="0"/>
              <a:t> na upoštevanju internega dogovora glede frekventnosti pojavljanja harmonskega vzorca (polna, delna, ni simetrije)</a:t>
            </a:r>
          </a:p>
          <a:p>
            <a:endParaRPr lang="sl-SI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1080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631575"/>
            <a:ext cx="8915400" cy="4356847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/>
              <a:t>Nekaj primerov simetrije v harmonskem toku:</a:t>
            </a:r>
          </a:p>
          <a:p>
            <a:r>
              <a:rPr lang="sl-SI" sz="2400" dirty="0" smtClean="0"/>
              <a:t>polna/linearna                           T-</a:t>
            </a:r>
            <a:r>
              <a:rPr lang="sl-SI" sz="2400" b="1" dirty="0" smtClean="0">
                <a:solidFill>
                  <a:srgbClr val="FF0000"/>
                </a:solidFill>
              </a:rPr>
              <a:t>D</a:t>
            </a:r>
            <a:r>
              <a:rPr lang="sl-SI" sz="2400" dirty="0" smtClean="0"/>
              <a:t>-T     T-</a:t>
            </a:r>
            <a:r>
              <a:rPr lang="sl-SI" sz="2400" b="1" dirty="0" smtClean="0">
                <a:solidFill>
                  <a:srgbClr val="FF0000"/>
                </a:solidFill>
              </a:rPr>
              <a:t>S</a:t>
            </a:r>
            <a:r>
              <a:rPr lang="sl-SI" sz="2400" dirty="0" smtClean="0"/>
              <a:t>-T        T-D-</a:t>
            </a:r>
            <a:r>
              <a:rPr lang="sl-SI" sz="2400" b="1" dirty="0" smtClean="0">
                <a:solidFill>
                  <a:srgbClr val="FF0000"/>
                </a:solidFill>
              </a:rPr>
              <a:t>T</a:t>
            </a:r>
            <a:r>
              <a:rPr lang="sl-SI" sz="2400" dirty="0" smtClean="0"/>
              <a:t>-D-T</a:t>
            </a:r>
          </a:p>
          <a:p>
            <a:r>
              <a:rPr lang="sl-SI" sz="2400" dirty="0" smtClean="0"/>
              <a:t>polna/zaporedna                      T-D-T-D</a:t>
            </a:r>
          </a:p>
          <a:p>
            <a:r>
              <a:rPr lang="sl-SI" sz="2400" dirty="0" smtClean="0"/>
              <a:t>delna/linearna                            </a:t>
            </a:r>
            <a:r>
              <a:rPr lang="sl-SI" sz="2400" b="1" dirty="0" smtClean="0">
                <a:solidFill>
                  <a:srgbClr val="FF0000"/>
                </a:solidFill>
              </a:rPr>
              <a:t>T-S-T</a:t>
            </a:r>
            <a:r>
              <a:rPr lang="sl-SI" sz="2400" dirty="0" smtClean="0"/>
              <a:t>-D-T  (T-S-</a:t>
            </a:r>
            <a:r>
              <a:rPr lang="sl-SI" sz="2400" b="1" dirty="0" smtClean="0">
                <a:solidFill>
                  <a:srgbClr val="FF0000"/>
                </a:solidFill>
              </a:rPr>
              <a:t>T-D-T</a:t>
            </a:r>
            <a:r>
              <a:rPr lang="sl-SI" sz="2400" dirty="0" smtClean="0"/>
              <a:t>)</a:t>
            </a:r>
          </a:p>
          <a:p>
            <a:r>
              <a:rPr lang="sl-SI" sz="2400" dirty="0" smtClean="0"/>
              <a:t>delna/zaporedna                       </a:t>
            </a:r>
            <a:r>
              <a:rPr lang="sl-SI" sz="2400" b="1" dirty="0" smtClean="0">
                <a:solidFill>
                  <a:srgbClr val="FF0000"/>
                </a:solidFill>
              </a:rPr>
              <a:t>T-S-T-D</a:t>
            </a:r>
            <a:r>
              <a:rPr lang="sl-SI" sz="2400" dirty="0" smtClean="0"/>
              <a:t>-</a:t>
            </a:r>
            <a:r>
              <a:rPr lang="sl-SI" sz="2400" b="1" dirty="0" smtClean="0">
                <a:solidFill>
                  <a:srgbClr val="FF0000"/>
                </a:solidFill>
              </a:rPr>
              <a:t>T-S-T-D</a:t>
            </a:r>
            <a:r>
              <a:rPr lang="sl-SI" sz="2400" dirty="0" smtClean="0"/>
              <a:t>-T</a:t>
            </a:r>
          </a:p>
          <a:p>
            <a:r>
              <a:rPr lang="sl-SI" sz="2400" dirty="0" smtClean="0"/>
              <a:t>delna/rotacijska                          </a:t>
            </a:r>
            <a:r>
              <a:rPr lang="sl-SI" sz="2400" b="1" dirty="0" smtClean="0">
                <a:solidFill>
                  <a:srgbClr val="FF0000"/>
                </a:solidFill>
              </a:rPr>
              <a:t>T-S/S-S</a:t>
            </a:r>
            <a:r>
              <a:rPr lang="sl-SI" sz="2400" dirty="0" smtClean="0"/>
              <a:t>-T-T-</a:t>
            </a:r>
            <a:r>
              <a:rPr lang="sl-SI" sz="2400" dirty="0" err="1" smtClean="0"/>
              <a:t>Sp</a:t>
            </a:r>
            <a:r>
              <a:rPr lang="sl-SI" sz="2400" dirty="0" smtClean="0"/>
              <a:t>-</a:t>
            </a:r>
            <a:r>
              <a:rPr lang="sl-SI" sz="2400" b="1" dirty="0" smtClean="0">
                <a:solidFill>
                  <a:srgbClr val="FF0000"/>
                </a:solidFill>
              </a:rPr>
              <a:t>S-S/S-T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delna/</a:t>
            </a:r>
            <a:r>
              <a:rPr lang="sl-SI" sz="2400" dirty="0" err="1" smtClean="0">
                <a:solidFill>
                  <a:schemeClr val="tx1"/>
                </a:solidFill>
              </a:rPr>
              <a:t>zaporedna,linearna</a:t>
            </a:r>
            <a:r>
              <a:rPr lang="sl-SI" sz="2400" dirty="0" smtClean="0">
                <a:solidFill>
                  <a:schemeClr val="tx1"/>
                </a:solidFill>
              </a:rPr>
              <a:t>        </a:t>
            </a:r>
            <a:r>
              <a:rPr lang="sl-SI" sz="2400" b="1" dirty="0" smtClean="0">
                <a:solidFill>
                  <a:srgbClr val="FF0000"/>
                </a:solidFill>
              </a:rPr>
              <a:t>T-S-T-S</a:t>
            </a:r>
            <a:r>
              <a:rPr lang="sl-SI" sz="2400" dirty="0" smtClean="0">
                <a:solidFill>
                  <a:schemeClr val="tx1"/>
                </a:solidFill>
              </a:rPr>
              <a:t>-</a:t>
            </a:r>
            <a:r>
              <a:rPr lang="sl-SI" sz="2400" b="1" dirty="0" smtClean="0">
                <a:solidFill>
                  <a:srgbClr val="00B0F0"/>
                </a:solidFill>
              </a:rPr>
              <a:t>T-D-T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ni simetrije                                     T-D      T-</a:t>
            </a:r>
            <a:r>
              <a:rPr lang="sl-SI" sz="2400" dirty="0" err="1" smtClean="0">
                <a:solidFill>
                  <a:schemeClr val="tx1"/>
                </a:solidFill>
              </a:rPr>
              <a:t>Tp</a:t>
            </a:r>
            <a:r>
              <a:rPr lang="sl-SI" sz="2400" dirty="0" smtClean="0">
                <a:solidFill>
                  <a:schemeClr val="tx1"/>
                </a:solidFill>
              </a:rPr>
              <a:t>-S-D-T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SIMETRIJA V HARMONSKEM TOKU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42191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SIMETRIJA V HARMONSKEM TOKU</a:t>
            </a:r>
            <a:endParaRPr lang="sl-SI" sz="3200" b="1" dirty="0"/>
          </a:p>
        </p:txBody>
      </p:sp>
      <p:pic>
        <p:nvPicPr>
          <p:cNvPr id="5" name="Slika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753" t="55230" r="60566" b="14326"/>
          <a:stretch/>
        </p:blipFill>
        <p:spPr bwMode="auto">
          <a:xfrm>
            <a:off x="3388659" y="2366681"/>
            <a:ext cx="5737412" cy="2581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0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631782"/>
            <a:ext cx="8911687" cy="1280890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REGULARNOST HARMONSKEGA TOKA</a:t>
            </a:r>
            <a:endParaRPr lang="sl-SI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Preliminarna analiza harmonskega toka kaže na določene iregularnosti, ki se kažejo kot:</a:t>
            </a:r>
          </a:p>
          <a:p>
            <a:pPr marL="0" indent="0">
              <a:buNone/>
            </a:pPr>
            <a:endParaRPr lang="sl-SI" sz="2400" dirty="0"/>
          </a:p>
          <a:p>
            <a:r>
              <a:rPr lang="sl-SI" sz="2400" dirty="0" smtClean="0"/>
              <a:t>odsotnost jasno definirane harmonije </a:t>
            </a:r>
          </a:p>
          <a:p>
            <a:r>
              <a:rPr lang="sl-SI" sz="2400" dirty="0" smtClean="0"/>
              <a:t>ostinato v harmonskem toku</a:t>
            </a:r>
          </a:p>
          <a:p>
            <a:r>
              <a:rPr lang="sl-SI" sz="2400" dirty="0" smtClean="0"/>
              <a:t>počasen tempo</a:t>
            </a:r>
          </a:p>
          <a:p>
            <a:r>
              <a:rPr lang="sl-SI" sz="2400" dirty="0" smtClean="0"/>
              <a:t>dodatni akordi nad osnovnim harmonskim tokom …</a:t>
            </a:r>
            <a:endParaRPr lang="sl-SI" sz="2400" dirty="0"/>
          </a:p>
        </p:txBody>
      </p:sp>
      <p:pic>
        <p:nvPicPr>
          <p:cNvPr id="4" name="BLACK BET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70638" y="3329491"/>
            <a:ext cx="487363" cy="487363"/>
          </a:xfrm>
          <a:prstGeom prst="rect">
            <a:avLst/>
          </a:prstGeom>
        </p:spPr>
      </p:pic>
      <p:pic>
        <p:nvPicPr>
          <p:cNvPr id="5" name="JAMES BO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70637" y="3942808"/>
            <a:ext cx="487363" cy="487363"/>
          </a:xfrm>
          <a:prstGeom prst="rect">
            <a:avLst/>
          </a:prstGeom>
        </p:spPr>
      </p:pic>
      <p:pic>
        <p:nvPicPr>
          <p:cNvPr id="6" name="MOZART CLARINE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70636" y="4556125"/>
            <a:ext cx="487363" cy="487363"/>
          </a:xfrm>
          <a:prstGeom prst="rect">
            <a:avLst/>
          </a:prstGeom>
        </p:spPr>
      </p:pic>
      <p:pic>
        <p:nvPicPr>
          <p:cNvPr id="7" name="BARCAROL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70635" y="52336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6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15303" y="2769219"/>
            <a:ext cx="8915400" cy="3007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dirty="0" smtClean="0"/>
              <a:t>Testiranje regularnosti harmonskega toka s T-testom za dva odvisna vzorca je pokazal: </a:t>
            </a:r>
          </a:p>
          <a:p>
            <a:pPr marL="0" indent="0">
              <a:buNone/>
            </a:pPr>
            <a:endParaRPr lang="sl-SI" sz="2400" dirty="0" smtClean="0"/>
          </a:p>
          <a:p>
            <a:r>
              <a:rPr lang="sl-SI" sz="2400" dirty="0" err="1" smtClean="0"/>
              <a:t>subliminalne</a:t>
            </a:r>
            <a:r>
              <a:rPr lang="sl-SI" sz="2400" dirty="0" smtClean="0"/>
              <a:t> iregularnosti pomembno vplivajo na sprejemljivost glasbe (ne glede na glasbeno izobrazbo)</a:t>
            </a:r>
          </a:p>
          <a:p>
            <a:r>
              <a:rPr lang="sl-SI" sz="2400" dirty="0" err="1" smtClean="0"/>
              <a:t>signifikanca</a:t>
            </a:r>
            <a:r>
              <a:rPr lang="sl-SI" sz="2400" dirty="0" smtClean="0"/>
              <a:t> se je pokazala pri vseh štirih variablah (zahtevnost, prijetnost, ponovljivost, prepoznavnost)</a:t>
            </a:r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2241395" y="624110"/>
            <a:ext cx="9263217" cy="1280890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/>
              <a:t>REGULARNOST HARMONSKEGA TOKA</a:t>
            </a:r>
            <a:br>
              <a:rPr lang="sl-SI" sz="3200" b="1" dirty="0" smtClean="0"/>
            </a:br>
            <a:r>
              <a:rPr lang="sl-SI" sz="3200" b="1" dirty="0" smtClean="0"/>
              <a:t/>
            </a:r>
            <a:br>
              <a:rPr lang="sl-SI" sz="3200" b="1" dirty="0" smtClean="0"/>
            </a:br>
            <a:r>
              <a:rPr lang="sl-SI" sz="2400" b="1" dirty="0" smtClean="0"/>
              <a:t>(raziskava 2018 Mihelač-</a:t>
            </a:r>
            <a:r>
              <a:rPr lang="sl-SI" sz="2400" b="1" dirty="0" err="1" smtClean="0"/>
              <a:t>Wiggins</a:t>
            </a:r>
            <a:r>
              <a:rPr lang="sl-SI" sz="2400" b="1" dirty="0" smtClean="0"/>
              <a:t>-Povh-Lavrač)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28621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2702312"/>
            <a:ext cx="8004447" cy="2505307"/>
          </a:xfrm>
        </p:spPr>
        <p:txBody>
          <a:bodyPr/>
          <a:lstStyle/>
          <a:p>
            <a:pPr marL="0" indent="0" algn="ctr">
              <a:buNone/>
            </a:pPr>
            <a:r>
              <a:rPr lang="sl-SI" sz="2800" b="1" dirty="0" smtClean="0">
                <a:solidFill>
                  <a:schemeClr val="tx1"/>
                </a:solidFill>
              </a:rPr>
              <a:t>HVALA ZA POZORNOST!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>
                <a:hlinkClick r:id="rId2"/>
              </a:rPr>
              <a:t>lorena.mihelac@sc-nm.si</a:t>
            </a:r>
            <a:endParaRPr lang="sl-SI" dirty="0" smtClean="0"/>
          </a:p>
          <a:p>
            <a:pPr marL="0" indent="0" algn="ctr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739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b="1" dirty="0" smtClean="0"/>
              <a:t>GLASBA IN JEZIK  (1)</a:t>
            </a:r>
            <a:endParaRPr lang="sl-SI" b="1" dirty="0"/>
          </a:p>
        </p:txBody>
      </p:sp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4177989" y="1905000"/>
            <a:ext cx="6293005" cy="1142256"/>
          </a:xfrm>
        </p:spPr>
        <p:txBody>
          <a:bodyPr rtlCol="0"/>
          <a:lstStyle/>
          <a:p>
            <a:pPr rtl="0"/>
            <a:r>
              <a:rPr lang="sl-SI" sz="2400" dirty="0" smtClean="0"/>
              <a:t>Trditev 2: Glasba je univerzalni jezik </a:t>
            </a:r>
          </a:p>
          <a:p>
            <a:pPr marL="0" indent="0" rtl="0">
              <a:buNone/>
            </a:pPr>
            <a:endParaRPr lang="sl-SI" dirty="0"/>
          </a:p>
          <a:p>
            <a:pPr rtl="0"/>
            <a:endParaRPr lang="sl-SI" dirty="0" smtClean="0"/>
          </a:p>
          <a:p>
            <a:pPr marL="0" indent="0" rtl="0">
              <a:buNone/>
            </a:pPr>
            <a:endParaRPr lang="sl-SI" dirty="0" smtClean="0"/>
          </a:p>
          <a:p>
            <a:pPr rtl="0"/>
            <a:endParaRPr lang="sl-SI" dirty="0"/>
          </a:p>
          <a:p>
            <a:pPr rtl="0"/>
            <a:endParaRPr lang="sl-SI" dirty="0" smtClean="0"/>
          </a:p>
          <a:p>
            <a:pPr marL="0" indent="0" rtl="0">
              <a:buNone/>
            </a:pPr>
            <a:endParaRPr lang="sl-SI" dirty="0"/>
          </a:p>
        </p:txBody>
      </p:sp>
      <p:pic>
        <p:nvPicPr>
          <p:cNvPr id="2052" name="Picture 4" descr="Rezultat iskanja slik za music is univers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 b="14734"/>
          <a:stretch/>
        </p:blipFill>
        <p:spPr bwMode="auto">
          <a:xfrm>
            <a:off x="7510370" y="2879419"/>
            <a:ext cx="4545688" cy="32450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086" y="2933317"/>
            <a:ext cx="45243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slov 2"/>
          <p:cNvSpPr txBox="1">
            <a:spLocks/>
          </p:cNvSpPr>
          <p:nvPr/>
        </p:nvSpPr>
        <p:spPr>
          <a:xfrm>
            <a:off x="2578056" y="61481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b="1" dirty="0" smtClean="0"/>
              <a:t>GLASBA IN JEZIK (2)</a:t>
            </a:r>
            <a:endParaRPr lang="sl-SI" b="1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/>
          <a:srcRect l="26342" t="31056" r="25913" b="19513"/>
          <a:stretch/>
        </p:blipFill>
        <p:spPr>
          <a:xfrm>
            <a:off x="4248614" y="1895707"/>
            <a:ext cx="7761249" cy="4519961"/>
          </a:xfrm>
          <a:prstGeom prst="rect">
            <a:avLst/>
          </a:prstGeom>
        </p:spPr>
      </p:pic>
      <p:sp>
        <p:nvSpPr>
          <p:cNvPr id="22" name="Označba mesta za vsebino 1"/>
          <p:cNvSpPr>
            <a:spLocks noGrp="1"/>
          </p:cNvSpPr>
          <p:nvPr>
            <p:ph idx="1"/>
          </p:nvPr>
        </p:nvSpPr>
        <p:spPr>
          <a:xfrm>
            <a:off x="2578056" y="1324579"/>
            <a:ext cx="6293005" cy="1142256"/>
          </a:xfrm>
        </p:spPr>
        <p:txBody>
          <a:bodyPr rtlCol="0"/>
          <a:lstStyle/>
          <a:p>
            <a:pPr rtl="0"/>
            <a:r>
              <a:rPr lang="sl-SI" sz="2400" dirty="0" smtClean="0"/>
              <a:t>Trditev 2: Glasba je univerzalni jezik </a:t>
            </a:r>
          </a:p>
          <a:p>
            <a:pPr rtl="0"/>
            <a:endParaRPr lang="sl-SI" dirty="0"/>
          </a:p>
          <a:p>
            <a:pPr rtl="0"/>
            <a:endParaRPr lang="sl-SI" dirty="0" smtClean="0"/>
          </a:p>
          <a:p>
            <a:pPr marL="0" indent="0" rtl="0">
              <a:buNone/>
            </a:pPr>
            <a:endParaRPr lang="sl-SI" dirty="0" smtClean="0"/>
          </a:p>
          <a:p>
            <a:pPr rtl="0"/>
            <a:endParaRPr lang="sl-SI" dirty="0"/>
          </a:p>
          <a:p>
            <a:pPr rtl="0"/>
            <a:endParaRPr lang="sl-SI" dirty="0" smtClean="0"/>
          </a:p>
          <a:p>
            <a:pPr marL="0" indent="0" rtl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b="1" dirty="0" smtClean="0"/>
              <a:t>SEMANTIČNI STATUS GLASBE</a:t>
            </a:r>
            <a:endParaRPr lang="sl-SI" b="1" dirty="0"/>
          </a:p>
        </p:txBody>
      </p:sp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635624"/>
          </a:xfrm>
        </p:spPr>
        <p:txBody>
          <a:bodyPr rtlCol="0">
            <a:normAutofit lnSpcReduction="10000"/>
          </a:bodyPr>
          <a:lstStyle/>
          <a:p>
            <a:r>
              <a:rPr lang="sl-SI" sz="2400" dirty="0" smtClean="0"/>
              <a:t>Osrednja dilema: na kaj se nanašajo glasbeno tvorbe, kaj zaznamujejo oz. kako jih razume posameznik?</a:t>
            </a:r>
          </a:p>
          <a:p>
            <a:pPr rtl="0"/>
            <a:endParaRPr lang="sl-SI" sz="2400" dirty="0" smtClean="0"/>
          </a:p>
          <a:p>
            <a:pPr marL="0" indent="0" rtl="0">
              <a:buNone/>
            </a:pPr>
            <a:endParaRPr lang="sl-SI" sz="2400" dirty="0"/>
          </a:p>
          <a:p>
            <a:pPr rtl="0"/>
            <a:r>
              <a:rPr lang="sl-SI" sz="2400" dirty="0" smtClean="0"/>
              <a:t>Glasbene tvorbe same po sebi nimajo posebnega pomena, pomen pridobijo šele v medsebojnih zvezah.</a:t>
            </a:r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b="1" dirty="0" smtClean="0"/>
              <a:t>IMANENTNI KOD GLASBE</a:t>
            </a:r>
            <a:endParaRPr lang="sl-SI" b="1" dirty="0"/>
          </a:p>
        </p:txBody>
      </p:sp>
      <p:sp>
        <p:nvSpPr>
          <p:cNvPr id="2" name="Označba mesta za vsebino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2400" dirty="0" smtClean="0"/>
              <a:t>Imanentni kod glasbe je razumljiv, ker na eni ravni izkazuje vez s človekovim svetom</a:t>
            </a:r>
          </a:p>
          <a:p>
            <a:pPr rtl="0"/>
            <a:endParaRPr lang="sl-SI" sz="2400" dirty="0" smtClean="0"/>
          </a:p>
          <a:p>
            <a:pPr rtl="0"/>
            <a:r>
              <a:rPr lang="sl-SI" sz="2400" dirty="0" smtClean="0"/>
              <a:t>Imanentni, glasbeno-strukturalni odnosi med glasbenimi tvorbami spletajo vezi z zunajglasbenim svetom </a:t>
            </a:r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40313" y="624110"/>
            <a:ext cx="9564300" cy="1280890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KAKO NAPOVEDATI SLUŠNO SPREJEMLJIVOST?</a:t>
            </a:r>
            <a:endParaRPr lang="sl-SI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3" y="3114907"/>
            <a:ext cx="8915400" cy="1590907"/>
          </a:xfrm>
        </p:spPr>
        <p:txBody>
          <a:bodyPr>
            <a:normAutofit/>
          </a:bodyPr>
          <a:lstStyle/>
          <a:p>
            <a:r>
              <a:rPr lang="sl-SI" sz="2400" dirty="0" smtClean="0"/>
              <a:t>Različni pristopi na področju psihologije, sociologije, kognitivne muzikologije …</a:t>
            </a:r>
          </a:p>
          <a:p>
            <a:r>
              <a:rPr lang="sl-SI" sz="2400" dirty="0" smtClean="0"/>
              <a:t>HIT SONG SCIENCE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162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39153" y="624110"/>
            <a:ext cx="10022541" cy="1280890"/>
          </a:xfrm>
        </p:spPr>
        <p:txBody>
          <a:bodyPr rtlCol="0">
            <a:normAutofit/>
          </a:bodyPr>
          <a:lstStyle/>
          <a:p>
            <a:pPr rtl="0"/>
            <a:r>
              <a:rPr lang="sl-SI" sz="2800" b="1" dirty="0" smtClean="0"/>
              <a:t>TEORIJA INFORMACIJE NA PODROČJU GLASBE</a:t>
            </a:r>
            <a:endParaRPr lang="sl-SI" sz="2800" b="1" dirty="0"/>
          </a:p>
        </p:txBody>
      </p:sp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2846294" y="3101790"/>
            <a:ext cx="8915400" cy="2819508"/>
          </a:xfrm>
        </p:spPr>
        <p:txBody>
          <a:bodyPr rtlCol="0">
            <a:normAutofit/>
          </a:bodyPr>
          <a:lstStyle/>
          <a:p>
            <a:r>
              <a:rPr lang="sl-SI" sz="2400" dirty="0" smtClean="0"/>
              <a:t>Informacijska teorija kot analitično orodje pri merjenju zvočne predvidljivosti in entropije</a:t>
            </a:r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2474258"/>
            <a:ext cx="8915400" cy="2545976"/>
          </a:xfrm>
        </p:spPr>
        <p:txBody>
          <a:bodyPr/>
          <a:lstStyle/>
          <a:p>
            <a:r>
              <a:rPr lang="sl-SI" sz="2400" dirty="0"/>
              <a:t>Začetne raziskave: slog </a:t>
            </a:r>
            <a:r>
              <a:rPr lang="sl-SI" sz="2400" dirty="0" smtClean="0"/>
              <a:t>glasbe</a:t>
            </a:r>
          </a:p>
          <a:p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Problem: glasbeni gradniki/tvorbe (melodija, ritem, harmonija, tempo …)</a:t>
            </a:r>
            <a:endParaRPr lang="sl-SI" sz="2400" dirty="0"/>
          </a:p>
          <a:p>
            <a:endParaRPr lang="sl-SI" dirty="0"/>
          </a:p>
        </p:txBody>
      </p:sp>
      <p:sp>
        <p:nvSpPr>
          <p:cNvPr id="4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2800" b="1" dirty="0" smtClean="0"/>
              <a:t>TEORIJA INFORMACIJE NA PODROČJU GLASBE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8845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4303</TotalTime>
  <Words>758</Words>
  <Application>Microsoft Office PowerPoint</Application>
  <PresentationFormat>Širokozaslonsko</PresentationFormat>
  <Paragraphs>132</Paragraphs>
  <Slides>27</Slides>
  <Notes>9</Notes>
  <HiddenSlides>0</HiddenSlides>
  <MMClips>7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 3</vt:lpstr>
      <vt:lpstr>Jata</vt:lpstr>
      <vt:lpstr>Napovedovanje slušne sprejemljivosti glasbe  na osnovi entropije harmonije</vt:lpstr>
      <vt:lpstr>SPREJEMLJIVOST GLASBE ACCEPTABILITY</vt:lpstr>
      <vt:lpstr>GLASBA IN JEZIK  (1)</vt:lpstr>
      <vt:lpstr>PowerPointova predstavitev</vt:lpstr>
      <vt:lpstr>SEMANTIČNI STATUS GLASBE</vt:lpstr>
      <vt:lpstr>IMANENTNI KOD GLASBE</vt:lpstr>
      <vt:lpstr>KAKO NAPOVEDATI SLUŠNO SPREJEMLJIVOST?</vt:lpstr>
      <vt:lpstr>TEORIJA INFORMACIJE NA PODROČJU GLASBE</vt:lpstr>
      <vt:lpstr>TEORIJA INFORMACIJE NA PODROČJU GLASBE</vt:lpstr>
      <vt:lpstr>TEORIJA INFORMACIJE NA PODROČJU GLASBE</vt:lpstr>
      <vt:lpstr>HARMONIJA?</vt:lpstr>
      <vt:lpstr>ENTROPIJA HARMONIJE</vt:lpstr>
      <vt:lpstr>FUNKCIJE V HARMONSKEM TOKU</vt:lpstr>
      <vt:lpstr>PERCEPCIJA GLASBE</vt:lpstr>
      <vt:lpstr>PERCEPCIJA HARMONIJE</vt:lpstr>
      <vt:lpstr>KOMPLEKSNOST V HARMONSKEM TOKU</vt:lpstr>
      <vt:lpstr>MERJENJE KOMPLEKSNOSTI V HARMONSKEM TOKU – KONKRETNI PRIMER</vt:lpstr>
      <vt:lpstr>Raziskava 2017 (Mihelač; Mihelač-Povh)</vt:lpstr>
      <vt:lpstr>REZULTATI RAZISKAVE</vt:lpstr>
      <vt:lpstr>REZULTATI RAZISKAVE</vt:lpstr>
      <vt:lpstr>REZULTATI RAZISKAVE</vt:lpstr>
      <vt:lpstr>SIMETRIJA V HARMONSKEM TOKU</vt:lpstr>
      <vt:lpstr>SIMETRIJA V HARMONSKEM TOKU</vt:lpstr>
      <vt:lpstr>SIMETRIJA V HARMONSKEM TOKU</vt:lpstr>
      <vt:lpstr>REGULARNOST HARMONSKEGA TOKA</vt:lpstr>
      <vt:lpstr>REGULARNOST HARMONSKEGA TOKA  (raziskava 2018 Mihelač-Wiggins-Povh-Lavrač)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Napovedovanje slušne sprejemljivosti glasbe  na osnovi entropije harmonije</dc:title>
  <dc:creator>lorena mihelac</dc:creator>
  <cp:lastModifiedBy>lorena mihelac</cp:lastModifiedBy>
  <cp:revision>57</cp:revision>
  <dcterms:created xsi:type="dcterms:W3CDTF">2018-06-16T08:18:26Z</dcterms:created>
  <dcterms:modified xsi:type="dcterms:W3CDTF">2018-06-20T03:58:22Z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